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9.xml" ContentType="application/vnd.openxmlformats-officedocument.presentationml.notesSlide+xml"/>
  <Override PartName="/ppt/charts/chart10.xml" ContentType="application/vnd.openxmlformats-officedocument.drawingml.chart+xml"/>
  <Override PartName="/ppt/notesSlides/notesSlide10.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1.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673" r:id="rId2"/>
    <p:sldMasterId id="2147483681" r:id="rId3"/>
  </p:sldMasterIdLst>
  <p:notesMasterIdLst>
    <p:notesMasterId r:id="rId15"/>
  </p:notesMasterIdLst>
  <p:sldIdLst>
    <p:sldId id="278" r:id="rId4"/>
    <p:sldId id="279" r:id="rId5"/>
    <p:sldId id="280" r:id="rId6"/>
    <p:sldId id="282" r:id="rId7"/>
    <p:sldId id="283" r:id="rId8"/>
    <p:sldId id="284" r:id="rId9"/>
    <p:sldId id="265" r:id="rId10"/>
    <p:sldId id="287" r:id="rId11"/>
    <p:sldId id="288" r:id="rId12"/>
    <p:sldId id="293" r:id="rId13"/>
    <p:sldId id="309" r:id="rId14"/>
  </p:sldIdLst>
  <p:sldSz cx="10058400" cy="7772400"/>
  <p:notesSz cx="7023100" cy="9309100"/>
  <p:defaultTex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6" orient="horz" pos="862">
          <p15:clr>
            <a:srgbClr val="A4A3A4"/>
          </p15:clr>
        </p15:guide>
        <p15:guide id="10" pos="2184" userDrawn="1">
          <p15:clr>
            <a:srgbClr val="A4A3A4"/>
          </p15:clr>
        </p15:guide>
        <p15:guide id="12" pos="6000" userDrawn="1">
          <p15:clr>
            <a:srgbClr val="A4A3A4"/>
          </p15:clr>
        </p15:guide>
        <p15:guide id="15" pos="3161">
          <p15:clr>
            <a:srgbClr val="A4A3A4"/>
          </p15:clr>
        </p15:guide>
        <p15:guide id="16" pos="2520" userDrawn="1">
          <p15:clr>
            <a:srgbClr val="A4A3A4"/>
          </p15:clr>
        </p15:guide>
        <p15:guide id="23" orient="horz" pos="4728" userDrawn="1">
          <p15:clr>
            <a:srgbClr val="A4A3A4"/>
          </p15:clr>
        </p15:guide>
        <p15:guide id="24" orient="horz" pos="1560" userDrawn="1">
          <p15:clr>
            <a:srgbClr val="A4A3A4"/>
          </p15:clr>
        </p15:guide>
        <p15:guide id="25" orient="horz" pos="672" userDrawn="1">
          <p15:clr>
            <a:srgbClr val="A4A3A4"/>
          </p15:clr>
        </p15:guide>
        <p15:guide id="27" pos="432" userDrawn="1">
          <p15:clr>
            <a:srgbClr val="A4A3A4"/>
          </p15:clr>
        </p15:guide>
        <p15:guide id="28" pos="2976" userDrawn="1">
          <p15:clr>
            <a:srgbClr val="A4A3A4"/>
          </p15:clr>
        </p15:guide>
        <p15:guide id="29" orient="horz" pos="1824" userDrawn="1">
          <p15:clr>
            <a:srgbClr val="A4A3A4"/>
          </p15:clr>
        </p15:guide>
        <p15:guide id="30" orient="horz" pos="4296" userDrawn="1">
          <p15:clr>
            <a:srgbClr val="A4A3A4"/>
          </p15:clr>
        </p15:guide>
        <p15:guide id="31" orient="horz" pos="3168" userDrawn="1">
          <p15:clr>
            <a:srgbClr val="C35EA4"/>
          </p15:clr>
        </p15:guide>
        <p15:guide id="32" orient="horz" pos="3120" userDrawn="1">
          <p15:clr>
            <a:srgbClr val="C35E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m.Goodrum@dimensional.com" initials="T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B1B1"/>
    <a:srgbClr val="35627D"/>
    <a:srgbClr val="C00000"/>
    <a:srgbClr val="93A37C"/>
    <a:srgbClr val="FFFFFF"/>
    <a:srgbClr val="7F7F7F"/>
    <a:srgbClr val="595959"/>
    <a:srgbClr val="000000"/>
    <a:srgbClr val="6EA1B7"/>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43" autoAdjust="0"/>
    <p:restoredTop sz="99762" autoAdjust="0"/>
  </p:normalViewPr>
  <p:slideViewPr>
    <p:cSldViewPr snapToGrid="0">
      <p:cViewPr varScale="1">
        <p:scale>
          <a:sx n="113" d="100"/>
          <a:sy n="113" d="100"/>
        </p:scale>
        <p:origin x="1688" y="184"/>
      </p:cViewPr>
      <p:guideLst>
        <p:guide orient="horz" pos="862"/>
        <p:guide pos="2184"/>
        <p:guide pos="6000"/>
        <p:guide pos="3161"/>
        <p:guide pos="2520"/>
        <p:guide orient="horz" pos="4728"/>
        <p:guide orient="horz" pos="1560"/>
        <p:guide orient="horz" pos="672"/>
        <p:guide pos="432"/>
        <p:guide pos="2976"/>
        <p:guide orient="horz" pos="1824"/>
        <p:guide orient="horz" pos="4296"/>
        <p:guide orient="horz" pos="3168"/>
        <p:guide orient="horz" pos="312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1.xlsx"/><Relationship Id="rId1" Type="http://schemas.openxmlformats.org/officeDocument/2006/relationships/themeOverride" Target="../theme/themeOverride1.xm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xml"/><Relationship Id="rId1" Type="http://schemas.microsoft.com/office/2011/relationships/chartStyle" Target="style1.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499581559567918"/>
          <c:y val="5.3097018226660728E-2"/>
          <c:w val="0.76705799357662341"/>
          <c:h val="0.90438687622051483"/>
        </c:manualLayout>
      </c:layout>
      <c:barChart>
        <c:barDir val="bar"/>
        <c:grouping val="clustered"/>
        <c:varyColors val="0"/>
        <c:ser>
          <c:idx val="0"/>
          <c:order val="0"/>
          <c:tx>
            <c:strRef>
              <c:f>Sheet1!$B$1</c:f>
              <c:strCache>
                <c:ptCount val="1"/>
                <c:pt idx="0">
                  <c:v>negative</c:v>
                </c:pt>
              </c:strCache>
            </c:strRef>
          </c:tx>
          <c:spPr>
            <a:solidFill>
              <a:schemeClr val="bg1">
                <a:lumMod val="85000"/>
              </a:schemeClr>
            </a:solidFill>
            <a:ln>
              <a:solidFill>
                <a:schemeClr val="bg1"/>
              </a:solidFill>
            </a:ln>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F71-4C07-BA2B-C9A161FEEBB3}"/>
                </c:ext>
              </c:extLst>
            </c:dLbl>
            <c:dLbl>
              <c:idx val="1"/>
              <c:numFmt formatCode="#,##0.00;\-#,##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EF71-4C07-BA2B-C9A161FEEBB3}"/>
                </c:ext>
              </c:extLst>
            </c:dLbl>
            <c:dLbl>
              <c:idx val="2"/>
              <c:numFmt formatCode="#,##0.00;\-#,##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2-EF71-4C07-BA2B-C9A161FEEBB3}"/>
                </c:ext>
              </c:extLst>
            </c:dLbl>
            <c:dLbl>
              <c:idx val="3"/>
              <c:numFmt formatCode="#,##0.00;\-#,##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3-EF71-4C07-BA2B-C9A161FEEBB3}"/>
                </c:ext>
              </c:extLst>
            </c:dLbl>
            <c:dLbl>
              <c:idx val="4"/>
              <c:numFmt formatCode="#,##0.00;\-#,##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4-EF71-4C07-BA2B-C9A161FEEBB3}"/>
                </c:ext>
              </c:extLst>
            </c:dLbl>
            <c:dLbl>
              <c:idx val="5"/>
              <c:numFmt formatCode="#,##0.00;\-#,##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EF71-4C07-BA2B-C9A161FEEBB3}"/>
                </c:ext>
              </c:extLst>
            </c:dLbl>
            <c:dLbl>
              <c:idx val="6"/>
              <c:numFmt formatCode="#,##0.00;\-#,##0.00;;" sourceLinked="0"/>
              <c:spPr>
                <a:ln>
                  <a:noFill/>
                </a:ln>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6-EF71-4C07-BA2B-C9A161FEEBB3}"/>
                </c:ext>
              </c:extLst>
            </c:dLbl>
            <c:dLbl>
              <c:idx val="7"/>
              <c:numFmt formatCode="#,##0.00;\-#,##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7-EF71-4C07-BA2B-C9A161FEEBB3}"/>
                </c:ext>
              </c:extLst>
            </c:dLbl>
            <c:dLbl>
              <c:idx val="8"/>
              <c:numFmt formatCode="#,##0.00;\-#,##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8-EF71-4C07-BA2B-C9A161FEEBB3}"/>
                </c:ext>
              </c:extLst>
            </c:dLbl>
            <c:dLbl>
              <c:idx val="9"/>
              <c:numFmt formatCode="#,##0.00;\-#,##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9-EF71-4C07-BA2B-C9A161FEEBB3}"/>
                </c:ext>
              </c:extLst>
            </c:dLbl>
            <c:dLbl>
              <c:idx val="10"/>
              <c:numFmt formatCode="#,##0.00;\-#,##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A-EF71-4C07-BA2B-C9A161FEEBB3}"/>
                </c:ext>
              </c:extLst>
            </c:dLbl>
            <c:dLbl>
              <c:idx val="12"/>
              <c:numFmt formatCode="#,##0.00;\-#,##0.00;;" sourceLinked="0"/>
              <c:spPr/>
              <c:txPr>
                <a:bodyPr/>
                <a:lstStyle/>
                <a:p>
                  <a:pPr algn="ctr" rtl="0">
                    <a:defRPr lang="en-US" sz="900" b="0" i="0" u="none" strike="noStrike" kern="1200" baseline="0">
                      <a:solidFill>
                        <a:srgbClr val="C00000"/>
                      </a:solidFill>
                      <a:latin typeface="Arial" pitchFamily="34" charset="0"/>
                      <a:ea typeface="+mn-ea"/>
                      <a:cs typeface="Arial" pitchFamily="34" charset="0"/>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B-EF71-4C07-BA2B-C9A161FEEBB3}"/>
                </c:ext>
              </c:extLst>
            </c:dLbl>
            <c:numFmt formatCode="#,##0.00;\-#,##0.00;;" sourceLinked="0"/>
            <c:spPr>
              <a:noFill/>
              <a:ln>
                <a:noFill/>
              </a:ln>
              <a:effectLst/>
            </c:spPr>
            <c:txPr>
              <a:bodyPr/>
              <a:lstStyle/>
              <a:p>
                <a:pPr>
                  <a:defRPr sz="900">
                    <a:solidFill>
                      <a:srgbClr val="C00000"/>
                    </a:solidFill>
                    <a:latin typeface="Arial" pitchFamily="34" charset="0"/>
                    <a:cs typeface="Arial"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Large Growth</c:v>
                </c:pt>
                <c:pt idx="1">
                  <c:v>Large Cap</c:v>
                </c:pt>
                <c:pt idx="2">
                  <c:v>Marketwide</c:v>
                </c:pt>
                <c:pt idx="3">
                  <c:v>Small Growth</c:v>
                </c:pt>
                <c:pt idx="4">
                  <c:v>Small Cap</c:v>
                </c:pt>
                <c:pt idx="5">
                  <c:v>Small Value</c:v>
                </c:pt>
                <c:pt idx="6">
                  <c:v>Large Value</c:v>
                </c:pt>
              </c:strCache>
            </c:strRef>
          </c:cat>
          <c:val>
            <c:numRef>
              <c:f>Sheet1!$B$2:$B$8</c:f>
              <c:numCache>
                <c:formatCode>0.00</c:formatCode>
                <c:ptCount val="7"/>
                <c:pt idx="0">
                  <c:v>0</c:v>
                </c:pt>
                <c:pt idx="1">
                  <c:v>0</c:v>
                </c:pt>
                <c:pt idx="2">
                  <c:v>0</c:v>
                </c:pt>
                <c:pt idx="3">
                  <c:v>0</c:v>
                </c:pt>
                <c:pt idx="4">
                  <c:v>0</c:v>
                </c:pt>
                <c:pt idx="5">
                  <c:v>0</c:v>
                </c:pt>
                <c:pt idx="6">
                  <c:v>0</c:v>
                </c:pt>
              </c:numCache>
            </c:numRef>
          </c:val>
          <c:extLst>
            <c:ext xmlns:c16="http://schemas.microsoft.com/office/drawing/2014/chart" uri="{C3380CC4-5D6E-409C-BE32-E72D297353CC}">
              <c16:uniqueId val="{0000000C-EF71-4C07-BA2B-C9A161FEEBB3}"/>
            </c:ext>
          </c:extLst>
        </c:ser>
        <c:ser>
          <c:idx val="1"/>
          <c:order val="1"/>
          <c:tx>
            <c:strRef>
              <c:f>Sheet1!$C$1</c:f>
              <c:strCache>
                <c:ptCount val="1"/>
                <c:pt idx="0">
                  <c:v>positive</c:v>
                </c:pt>
              </c:strCache>
            </c:strRef>
          </c:tx>
          <c:spPr>
            <a:solidFill>
              <a:schemeClr val="bg1">
                <a:lumMod val="85000"/>
              </a:schemeClr>
            </a:solidFill>
          </c:spPr>
          <c:invertIfNegative val="0"/>
          <c:dLbls>
            <c:numFmt formatCode="#,##0.00;;" sourceLinked="0"/>
            <c:spPr>
              <a:noFill/>
              <a:ln>
                <a:noFill/>
              </a:ln>
              <a:effectLst/>
            </c:spPr>
            <c:txPr>
              <a:bodyPr/>
              <a:lstStyle/>
              <a:p>
                <a:pPr>
                  <a:defRPr lang="en-US" sz="900" b="0" i="0" u="none" strike="noStrike" kern="1200" baseline="0">
                    <a:solidFill>
                      <a:srgbClr val="35627D"/>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Large Growth</c:v>
                </c:pt>
                <c:pt idx="1">
                  <c:v>Large Cap</c:v>
                </c:pt>
                <c:pt idx="2">
                  <c:v>Marketwide</c:v>
                </c:pt>
                <c:pt idx="3">
                  <c:v>Small Growth</c:v>
                </c:pt>
                <c:pt idx="4">
                  <c:v>Small Cap</c:v>
                </c:pt>
                <c:pt idx="5">
                  <c:v>Small Value</c:v>
                </c:pt>
                <c:pt idx="6">
                  <c:v>Large Value</c:v>
                </c:pt>
              </c:strCache>
            </c:strRef>
          </c:cat>
          <c:val>
            <c:numRef>
              <c:f>Sheet1!$C$2:$C$8</c:f>
              <c:numCache>
                <c:formatCode>0.00</c:formatCode>
                <c:ptCount val="7"/>
                <c:pt idx="0">
                  <c:v>42.68</c:v>
                </c:pt>
                <c:pt idx="1">
                  <c:v>26.53</c:v>
                </c:pt>
                <c:pt idx="2">
                  <c:v>25.96</c:v>
                </c:pt>
                <c:pt idx="3">
                  <c:v>18.66</c:v>
                </c:pt>
                <c:pt idx="4">
                  <c:v>16.93</c:v>
                </c:pt>
                <c:pt idx="5">
                  <c:v>14.65</c:v>
                </c:pt>
                <c:pt idx="6">
                  <c:v>11.46</c:v>
                </c:pt>
              </c:numCache>
            </c:numRef>
          </c:val>
          <c:extLst>
            <c:ext xmlns:c16="http://schemas.microsoft.com/office/drawing/2014/chart" uri="{C3380CC4-5D6E-409C-BE32-E72D297353CC}">
              <c16:uniqueId val="{0000000D-EF71-4C07-BA2B-C9A161FEEBB3}"/>
            </c:ext>
          </c:extLst>
        </c:ser>
        <c:dLbls>
          <c:showLegendKey val="0"/>
          <c:showVal val="1"/>
          <c:showCatName val="0"/>
          <c:showSerName val="0"/>
          <c:showPercent val="0"/>
          <c:showBubbleSize val="0"/>
        </c:dLbls>
        <c:gapWidth val="30"/>
        <c:overlap val="100"/>
        <c:axId val="45522304"/>
        <c:axId val="45532288"/>
      </c:barChart>
      <c:dateAx>
        <c:axId val="45522304"/>
        <c:scaling>
          <c:orientation val="maxMin"/>
        </c:scaling>
        <c:delete val="0"/>
        <c:axPos val="l"/>
        <c:numFmt formatCode="General" sourceLinked="0"/>
        <c:majorTickMark val="none"/>
        <c:minorTickMark val="none"/>
        <c:tickLblPos val="low"/>
        <c:spPr>
          <a:ln w="6350">
            <a:solidFill>
              <a:schemeClr val="bg1">
                <a:lumMod val="65000"/>
              </a:schemeClr>
            </a:solidFill>
          </a:ln>
        </c:spPr>
        <c:txPr>
          <a:bodyPr wrap="none"/>
          <a:lstStyle/>
          <a:p>
            <a:pPr>
              <a:defRPr sz="900">
                <a:solidFill>
                  <a:schemeClr val="tx1"/>
                </a:solidFill>
                <a:latin typeface="Arial" pitchFamily="34" charset="0"/>
                <a:cs typeface="Arial" pitchFamily="34" charset="0"/>
              </a:defRPr>
            </a:pPr>
            <a:endParaRPr lang="en-US"/>
          </a:p>
        </c:txPr>
        <c:crossAx val="45532288"/>
        <c:crosses val="autoZero"/>
        <c:auto val="0"/>
        <c:lblOffset val="50"/>
        <c:baseTimeUnit val="days"/>
        <c:majorUnit val="1"/>
      </c:dateAx>
      <c:valAx>
        <c:axId val="45532288"/>
        <c:scaling>
          <c:orientation val="minMax"/>
          <c:max val="50"/>
          <c:min val="0"/>
        </c:scaling>
        <c:delete val="0"/>
        <c:axPos val="b"/>
        <c:numFmt formatCode="0.00" sourceLinked="1"/>
        <c:majorTickMark val="out"/>
        <c:minorTickMark val="none"/>
        <c:tickLblPos val="none"/>
        <c:spPr>
          <a:ln>
            <a:noFill/>
          </a:ln>
        </c:spPr>
        <c:crossAx val="45522304"/>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824493636408658"/>
          <c:y val="7.6587292632587563E-3"/>
          <c:w val="0.73407701603763975"/>
          <c:h val="0.98468254147348244"/>
        </c:manualLayout>
      </c:layout>
      <c:barChart>
        <c:barDir val="bar"/>
        <c:grouping val="clustered"/>
        <c:varyColors val="0"/>
        <c:ser>
          <c:idx val="0"/>
          <c:order val="0"/>
          <c:tx>
            <c:strRef>
              <c:f>Sheet1!$B$1</c:f>
              <c:strCache>
                <c:ptCount val="1"/>
                <c:pt idx="0">
                  <c:v>Negative</c:v>
                </c:pt>
              </c:strCache>
            </c:strRef>
          </c:tx>
          <c:spPr>
            <a:solidFill>
              <a:schemeClr val="bg1">
                <a:lumMod val="75000"/>
              </a:schemeClr>
            </a:solidFill>
          </c:spPr>
          <c:invertIfNegative val="0"/>
          <c:dLbls>
            <c:dLbl>
              <c:idx val="0"/>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76A4-427F-8833-66EA8274681D}"/>
                </c:ext>
              </c:extLst>
            </c:dLbl>
            <c:dLbl>
              <c:idx val="1"/>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76A4-427F-8833-66EA8274681D}"/>
                </c:ext>
              </c:extLst>
            </c:dLbl>
            <c:dLbl>
              <c:idx val="2"/>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2-76A4-427F-8833-66EA8274681D}"/>
                </c:ext>
              </c:extLst>
            </c:dLbl>
            <c:dLbl>
              <c:idx val="3"/>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3-76A4-427F-8833-66EA8274681D}"/>
                </c:ext>
              </c:extLst>
            </c:dLbl>
            <c:dLbl>
              <c:idx val="4"/>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4-76A4-427F-8833-66EA8274681D}"/>
                </c:ext>
              </c:extLst>
            </c:dLbl>
            <c:dLbl>
              <c:idx val="5"/>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76A4-427F-8833-66EA8274681D}"/>
                </c:ext>
              </c:extLst>
            </c:dLbl>
            <c:dLbl>
              <c:idx val="6"/>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6-76A4-427F-8833-66EA8274681D}"/>
                </c:ext>
              </c:extLst>
            </c:dLbl>
            <c:dLbl>
              <c:idx val="7"/>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7-76A4-427F-8833-66EA8274681D}"/>
                </c:ext>
              </c:extLst>
            </c:dLbl>
            <c:dLbl>
              <c:idx val="8"/>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8-76A4-427F-8833-66EA8274681D}"/>
                </c:ext>
              </c:extLst>
            </c:dLbl>
            <c:dLbl>
              <c:idx val="9"/>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9-76A4-427F-8833-66EA8274681D}"/>
                </c:ext>
              </c:extLst>
            </c:dLbl>
            <c:dLbl>
              <c:idx val="10"/>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A-76A4-427F-8833-66EA8274681D}"/>
                </c:ext>
              </c:extLst>
            </c:dLbl>
            <c:dLbl>
              <c:idx val="11"/>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B-76A4-427F-8833-66EA8274681D}"/>
                </c:ext>
              </c:extLst>
            </c:dLbl>
            <c:dLbl>
              <c:idx val="12"/>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C-76A4-427F-8833-66EA8274681D}"/>
                </c:ext>
              </c:extLst>
            </c:dLbl>
            <c:dLbl>
              <c:idx val="13"/>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D-76A4-427F-8833-66EA8274681D}"/>
                </c:ext>
              </c:extLst>
            </c:dLbl>
            <c:dLbl>
              <c:idx val="14"/>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E-76A4-427F-8833-66EA8274681D}"/>
                </c:ext>
              </c:extLst>
            </c:dLbl>
            <c:dLbl>
              <c:idx val="15"/>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F-76A4-427F-8833-66EA8274681D}"/>
                </c:ext>
              </c:extLst>
            </c:dLbl>
            <c:dLbl>
              <c:idx val="16"/>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0-76A4-427F-8833-66EA8274681D}"/>
                </c:ext>
              </c:extLst>
            </c:dLbl>
            <c:dLbl>
              <c:idx val="17"/>
              <c:spPr/>
              <c:txPr>
                <a:bodyPr/>
                <a:lstStyle/>
                <a:p>
                  <a:pPr algn="ctr" rtl="0">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1-76A4-427F-8833-66EA8274681D}"/>
                </c:ext>
              </c:extLst>
            </c:dLbl>
            <c:dLbl>
              <c:idx val="18"/>
              <c:spPr/>
              <c:txPr>
                <a:bodyPr/>
                <a:lstStyle/>
                <a:p>
                  <a:pPr algn="ctr">
                    <a:defRPr lang="en-US" sz="9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12-76A4-427F-8833-66EA8274681D}"/>
                </c:ext>
              </c:extLst>
            </c:dLbl>
            <c:spPr>
              <a:noFill/>
              <a:ln>
                <a:noFill/>
              </a:ln>
              <a:effectLst/>
            </c:spPr>
            <c:txPr>
              <a:bodyPr/>
              <a:lstStyle/>
              <a:p>
                <a:pPr>
                  <a:defRPr sz="900">
                    <a:solidFill>
                      <a:srgbClr val="C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3"/>
                <c:pt idx="0">
                  <c:v>Coffee</c:v>
                </c:pt>
                <c:pt idx="1">
                  <c:v>Sugar</c:v>
                </c:pt>
                <c:pt idx="2">
                  <c:v>Gold</c:v>
                </c:pt>
                <c:pt idx="3">
                  <c:v>Live Cattle</c:v>
                </c:pt>
                <c:pt idx="4">
                  <c:v>Unleaded Gas</c:v>
                </c:pt>
                <c:pt idx="5">
                  <c:v>Copper</c:v>
                </c:pt>
                <c:pt idx="6">
                  <c:v>Soybean</c:v>
                </c:pt>
                <c:pt idx="7">
                  <c:v>Low Sulphur Gas Oil</c:v>
                </c:pt>
                <c:pt idx="8">
                  <c:v>Cotton</c:v>
                </c:pt>
                <c:pt idx="9">
                  <c:v>Soybean Meal</c:v>
                </c:pt>
                <c:pt idx="10">
                  <c:v>Silver</c:v>
                </c:pt>
                <c:pt idx="11">
                  <c:v>Brent Crude Oil</c:v>
                </c:pt>
                <c:pt idx="12">
                  <c:v>Aluminum</c:v>
                </c:pt>
                <c:pt idx="13">
                  <c:v>WTI Crude Oil</c:v>
                </c:pt>
                <c:pt idx="14">
                  <c:v>Heating Oil</c:v>
                </c:pt>
                <c:pt idx="15">
                  <c:v>Zinc</c:v>
                </c:pt>
                <c:pt idx="16">
                  <c:v>Soybean Oil</c:v>
                </c:pt>
                <c:pt idx="17">
                  <c:v>Corn</c:v>
                </c:pt>
                <c:pt idx="18">
                  <c:v>Lean Hogs</c:v>
                </c:pt>
                <c:pt idx="19">
                  <c:v>Kansas Wheat</c:v>
                </c:pt>
                <c:pt idx="20">
                  <c:v>Wheat</c:v>
                </c:pt>
                <c:pt idx="21">
                  <c:v>Nickel</c:v>
                </c:pt>
                <c:pt idx="22">
                  <c:v>Natural Gas</c:v>
                </c:pt>
              </c:strCache>
            </c:strRef>
          </c:cat>
          <c:val>
            <c:numRef>
              <c:f>Sheet1!$B$2:$B$24</c:f>
              <c:numCache>
                <c:formatCode>#,##0.00;\-#,##0.00;</c:formatCode>
                <c:ptCount val="23"/>
                <c:pt idx="0">
                  <c:v>0</c:v>
                </c:pt>
                <c:pt idx="1">
                  <c:v>0</c:v>
                </c:pt>
                <c:pt idx="2">
                  <c:v>0</c:v>
                </c:pt>
                <c:pt idx="3">
                  <c:v>0</c:v>
                </c:pt>
                <c:pt idx="4">
                  <c:v>0</c:v>
                </c:pt>
                <c:pt idx="5">
                  <c:v>-0.54</c:v>
                </c:pt>
                <c:pt idx="6">
                  <c:v>-3.12</c:v>
                </c:pt>
                <c:pt idx="7">
                  <c:v>-3.34</c:v>
                </c:pt>
                <c:pt idx="8">
                  <c:v>-3.64</c:v>
                </c:pt>
                <c:pt idx="9">
                  <c:v>-5.0999999999999996</c:v>
                </c:pt>
                <c:pt idx="10">
                  <c:v>-5.29</c:v>
                </c:pt>
                <c:pt idx="11">
                  <c:v>-5.91</c:v>
                </c:pt>
                <c:pt idx="12">
                  <c:v>-6.13</c:v>
                </c:pt>
                <c:pt idx="13">
                  <c:v>-6.91</c:v>
                </c:pt>
                <c:pt idx="14">
                  <c:v>-7.79</c:v>
                </c:pt>
                <c:pt idx="15">
                  <c:v>-10.85</c:v>
                </c:pt>
                <c:pt idx="16">
                  <c:v>-21.09</c:v>
                </c:pt>
                <c:pt idx="17">
                  <c:v>-21.75</c:v>
                </c:pt>
                <c:pt idx="18">
                  <c:v>-25.87</c:v>
                </c:pt>
                <c:pt idx="19">
                  <c:v>-27.46</c:v>
                </c:pt>
                <c:pt idx="20">
                  <c:v>-30.16</c:v>
                </c:pt>
                <c:pt idx="21">
                  <c:v>-47.21</c:v>
                </c:pt>
                <c:pt idx="22">
                  <c:v>-67.07152632872662</c:v>
                </c:pt>
              </c:numCache>
            </c:numRef>
          </c:val>
          <c:extLst>
            <c:ext xmlns:c16="http://schemas.microsoft.com/office/drawing/2014/chart" uri="{C3380CC4-5D6E-409C-BE32-E72D297353CC}">
              <c16:uniqueId val="{00000013-76A4-427F-8833-66EA8274681D}"/>
            </c:ext>
          </c:extLst>
        </c:ser>
        <c:ser>
          <c:idx val="1"/>
          <c:order val="1"/>
          <c:tx>
            <c:strRef>
              <c:f>Sheet1!$C$1</c:f>
              <c:strCache>
                <c:ptCount val="1"/>
                <c:pt idx="0">
                  <c:v>Positive</c:v>
                </c:pt>
              </c:strCache>
            </c:strRef>
          </c:tx>
          <c:spPr>
            <a:solidFill>
              <a:schemeClr val="bg1">
                <a:lumMod val="75000"/>
              </a:schemeClr>
            </a:solidFill>
          </c:spPr>
          <c:invertIfNegative val="0"/>
          <c:dLbls>
            <c:spPr>
              <a:noFill/>
              <a:ln>
                <a:noFill/>
              </a:ln>
              <a:effectLst/>
            </c:spPr>
            <c:txPr>
              <a:bodyPr/>
              <a:lstStyle/>
              <a:p>
                <a:pPr>
                  <a:defRPr sz="9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3"/>
                <c:pt idx="0">
                  <c:v>Coffee</c:v>
                </c:pt>
                <c:pt idx="1">
                  <c:v>Sugar</c:v>
                </c:pt>
                <c:pt idx="2">
                  <c:v>Gold</c:v>
                </c:pt>
                <c:pt idx="3">
                  <c:v>Live Cattle</c:v>
                </c:pt>
                <c:pt idx="4">
                  <c:v>Unleaded Gas</c:v>
                </c:pt>
                <c:pt idx="5">
                  <c:v>Copper</c:v>
                </c:pt>
                <c:pt idx="6">
                  <c:v>Soybean</c:v>
                </c:pt>
                <c:pt idx="7">
                  <c:v>Low Sulphur Gas Oil</c:v>
                </c:pt>
                <c:pt idx="8">
                  <c:v>Cotton</c:v>
                </c:pt>
                <c:pt idx="9">
                  <c:v>Soybean Meal</c:v>
                </c:pt>
                <c:pt idx="10">
                  <c:v>Silver</c:v>
                </c:pt>
                <c:pt idx="11">
                  <c:v>Brent Crude Oil</c:v>
                </c:pt>
                <c:pt idx="12">
                  <c:v>Aluminum</c:v>
                </c:pt>
                <c:pt idx="13">
                  <c:v>WTI Crude Oil</c:v>
                </c:pt>
                <c:pt idx="14">
                  <c:v>Heating Oil</c:v>
                </c:pt>
                <c:pt idx="15">
                  <c:v>Zinc</c:v>
                </c:pt>
                <c:pt idx="16">
                  <c:v>Soybean Oil</c:v>
                </c:pt>
                <c:pt idx="17">
                  <c:v>Corn</c:v>
                </c:pt>
                <c:pt idx="18">
                  <c:v>Lean Hogs</c:v>
                </c:pt>
                <c:pt idx="19">
                  <c:v>Kansas Wheat</c:v>
                </c:pt>
                <c:pt idx="20">
                  <c:v>Wheat</c:v>
                </c:pt>
                <c:pt idx="21">
                  <c:v>Nickel</c:v>
                </c:pt>
                <c:pt idx="22">
                  <c:v>Natural Gas</c:v>
                </c:pt>
              </c:strCache>
            </c:strRef>
          </c:cat>
          <c:val>
            <c:numRef>
              <c:f>Sheet1!$C$2:$C$24</c:f>
              <c:numCache>
                <c:formatCode>#,##0.00;\-#,##0.00;</c:formatCode>
                <c:ptCount val="23"/>
                <c:pt idx="0">
                  <c:v>18.82</c:v>
                </c:pt>
                <c:pt idx="1">
                  <c:v>13.39</c:v>
                </c:pt>
                <c:pt idx="2">
                  <c:v>7.14</c:v>
                </c:pt>
                <c:pt idx="3">
                  <c:v>4.9400000000000004</c:v>
                </c:pt>
                <c:pt idx="4">
                  <c:v>2.21</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numCache>
            </c:numRef>
          </c:val>
          <c:extLst>
            <c:ext xmlns:c16="http://schemas.microsoft.com/office/drawing/2014/chart" uri="{C3380CC4-5D6E-409C-BE32-E72D297353CC}">
              <c16:uniqueId val="{00000014-76A4-427F-8833-66EA8274681D}"/>
            </c:ext>
          </c:extLst>
        </c:ser>
        <c:dLbls>
          <c:showLegendKey val="0"/>
          <c:showVal val="0"/>
          <c:showCatName val="0"/>
          <c:showSerName val="0"/>
          <c:showPercent val="0"/>
          <c:showBubbleSize val="0"/>
        </c:dLbls>
        <c:gapWidth val="106"/>
        <c:overlap val="100"/>
        <c:axId val="106872192"/>
        <c:axId val="108205184"/>
      </c:barChart>
      <c:catAx>
        <c:axId val="106872192"/>
        <c:scaling>
          <c:orientation val="maxMin"/>
        </c:scaling>
        <c:delete val="0"/>
        <c:axPos val="l"/>
        <c:numFmt formatCode="General" sourceLinked="1"/>
        <c:majorTickMark val="none"/>
        <c:minorTickMark val="none"/>
        <c:tickLblPos val="low"/>
        <c:txPr>
          <a:bodyPr/>
          <a:lstStyle/>
          <a:p>
            <a:pPr>
              <a:defRPr sz="900"/>
            </a:pPr>
            <a:endParaRPr lang="en-US"/>
          </a:p>
        </c:txPr>
        <c:crossAx val="108205184"/>
        <c:crosses val="autoZero"/>
        <c:auto val="1"/>
        <c:lblAlgn val="ctr"/>
        <c:lblOffset val="100"/>
        <c:noMultiLvlLbl val="0"/>
      </c:catAx>
      <c:valAx>
        <c:axId val="108205184"/>
        <c:scaling>
          <c:orientation val="minMax"/>
          <c:max val="30"/>
          <c:min val="-80"/>
        </c:scaling>
        <c:delete val="0"/>
        <c:axPos val="b"/>
        <c:numFmt formatCode="#,##0.00;\-#,##0.00;" sourceLinked="1"/>
        <c:majorTickMark val="none"/>
        <c:minorTickMark val="none"/>
        <c:tickLblPos val="none"/>
        <c:spPr>
          <a:ln>
            <a:noFill/>
          </a:ln>
        </c:spPr>
        <c:crossAx val="106872192"/>
        <c:crosses val="max"/>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4.7008470532092603E-2"/>
          <c:y val="0.18831622080049765"/>
          <c:w val="0.8754101130886367"/>
          <c:h val="0.53676885965070908"/>
        </c:manualLayout>
      </c:layout>
      <c:barChart>
        <c:barDir val="col"/>
        <c:grouping val="clustered"/>
        <c:varyColors val="0"/>
        <c:ser>
          <c:idx val="1"/>
          <c:order val="1"/>
          <c:tx>
            <c:strRef>
              <c:f>Sheet1!$C$1</c:f>
              <c:strCache>
                <c:ptCount val="1"/>
                <c:pt idx="0">
                  <c:v>YTM</c:v>
                </c:pt>
              </c:strCache>
            </c:strRef>
          </c:tx>
          <c:spPr>
            <a:solidFill>
              <a:schemeClr val="bg1">
                <a:lumMod val="65000"/>
              </a:schemeClr>
            </a:solidFill>
            <a:effectLst/>
          </c:spPr>
          <c:invertIfNegative val="0"/>
          <c:dLbls>
            <c:spPr>
              <a:noFill/>
              <a:ln>
                <a:noFill/>
              </a:ln>
              <a:effectLst/>
            </c:spPr>
            <c:txPr>
              <a:bodyPr wrap="square" lIns="38100" tIns="19050" rIns="38100" bIns="19050" anchor="ctr">
                <a:spAutoFit/>
              </a:bodyPr>
              <a:lstStyle/>
              <a:p>
                <a:pPr>
                  <a:defRPr sz="9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10-Year US Treasury</c:v>
                </c:pt>
                <c:pt idx="1">
                  <c:v>State and Local Municipals</c:v>
                </c:pt>
                <c:pt idx="2">
                  <c:v>AAA-AA Corporates</c:v>
                </c:pt>
                <c:pt idx="3">
                  <c:v>A-BBB Corporates</c:v>
                </c:pt>
              </c:strCache>
            </c:strRef>
          </c:cat>
          <c:val>
            <c:numRef>
              <c:f>Sheet1!$C$2:$C$5</c:f>
              <c:numCache>
                <c:formatCode>0.00</c:formatCode>
                <c:ptCount val="4"/>
                <c:pt idx="0">
                  <c:v>3.88</c:v>
                </c:pt>
                <c:pt idx="1">
                  <c:v>3.66</c:v>
                </c:pt>
                <c:pt idx="2">
                  <c:v>4.67</c:v>
                </c:pt>
                <c:pt idx="3">
                  <c:v>5.25</c:v>
                </c:pt>
              </c:numCache>
            </c:numRef>
          </c:val>
          <c:extLst>
            <c:ext xmlns:c16="http://schemas.microsoft.com/office/drawing/2014/chart" uri="{C3380CC4-5D6E-409C-BE32-E72D297353CC}">
              <c16:uniqueId val="{00000000-4544-40CF-B6D2-1BDE676D4B0A}"/>
            </c:ext>
          </c:extLst>
        </c:ser>
        <c:dLbls>
          <c:showLegendKey val="0"/>
          <c:showVal val="0"/>
          <c:showCatName val="0"/>
          <c:showSerName val="0"/>
          <c:showPercent val="0"/>
          <c:showBubbleSize val="0"/>
        </c:dLbls>
        <c:gapWidth val="24"/>
        <c:axId val="108243200"/>
        <c:axId val="108249088"/>
      </c:barChart>
      <c:barChart>
        <c:barDir val="col"/>
        <c:grouping val="clustered"/>
        <c:varyColors val="0"/>
        <c:ser>
          <c:idx val="0"/>
          <c:order val="0"/>
          <c:tx>
            <c:strRef>
              <c:f>Sheet1!$B$1</c:f>
              <c:strCache>
                <c:ptCount val="1"/>
                <c:pt idx="0">
                  <c:v>YTW</c:v>
                </c:pt>
              </c:strCache>
            </c:strRef>
          </c:tx>
          <c:spPr>
            <a:solidFill>
              <a:schemeClr val="accent2">
                <a:lumMod val="75000"/>
              </a:schemeClr>
            </a:solidFill>
            <a:ln w="0" cap="flat" cmpd="sng" algn="ctr">
              <a:noFill/>
              <a:prstDash val="solid"/>
              <a:round/>
              <a:headEnd type="none" w="med" len="med"/>
              <a:tailEnd type="none" w="med" len="med"/>
            </a:ln>
            <a:effectLst/>
          </c:spPr>
          <c:invertIfNegative val="0"/>
          <c:dPt>
            <c:idx val="1"/>
            <c:invertIfNegative val="0"/>
            <c:bubble3D val="0"/>
            <c:extLst>
              <c:ext xmlns:c16="http://schemas.microsoft.com/office/drawing/2014/chart" uri="{C3380CC4-5D6E-409C-BE32-E72D297353CC}">
                <c16:uniqueId val="{00000002-4544-40CF-B6D2-1BDE676D4B0A}"/>
              </c:ext>
            </c:extLst>
          </c:dPt>
          <c:dLbls>
            <c:dLbl>
              <c:idx val="1"/>
              <c:layout>
                <c:manualLayout>
                  <c:x val="3.4694469519536142E-18"/>
                  <c:y val="0.11253042462468754"/>
                </c:manualLayout>
              </c:layout>
              <c:spPr/>
              <c:txPr>
                <a:bodyPr/>
                <a:lstStyle/>
                <a:p>
                  <a:pPr algn="ctr" rtl="0">
                    <a:defRPr lang="en-US"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2936429469970528"/>
                      <c:h val="3.8329421380599846E-2"/>
                    </c:manualLayout>
                  </c15:layout>
                </c:ext>
                <c:ext xmlns:c16="http://schemas.microsoft.com/office/drawing/2014/chart" uri="{C3380CC4-5D6E-409C-BE32-E72D297353CC}">
                  <c16:uniqueId val="{00000002-4544-40CF-B6D2-1BDE676D4B0A}"/>
                </c:ext>
              </c:extLst>
            </c:dLbl>
            <c:dLbl>
              <c:idx val="2"/>
              <c:layout>
                <c:manualLayout>
                  <c:x val="0"/>
                  <c:y val="9.1868804316770497E-3"/>
                </c:manualLayout>
              </c:layout>
              <c:spPr/>
              <c:txPr>
                <a:bodyPr/>
                <a:lstStyle/>
                <a:p>
                  <a:pPr algn="ctr" rtl="0">
                    <a:defRPr lang="en-US"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544-40CF-B6D2-1BDE676D4B0A}"/>
                </c:ext>
              </c:extLst>
            </c:dLbl>
            <c:dLbl>
              <c:idx val="3"/>
              <c:layout>
                <c:manualLayout>
                  <c:x val="7.5757575757575803E-3"/>
                  <c:y val="4.5938018755673502E-3"/>
                </c:manualLayout>
              </c:layout>
              <c:spPr/>
              <c:txPr>
                <a:bodyPr/>
                <a:lstStyle/>
                <a:p>
                  <a:pPr algn="ctr" rtl="0">
                    <a:defRPr lang="en-US"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544-40CF-B6D2-1BDE676D4B0A}"/>
                </c:ext>
              </c:extLst>
            </c:dLbl>
            <c:spPr>
              <a:noFill/>
              <a:ln>
                <a:noFill/>
              </a:ln>
              <a:effectLst/>
            </c:spPr>
            <c:txPr>
              <a:bodyPr/>
              <a:lstStyle/>
              <a:p>
                <a:pPr>
                  <a:defRPr sz="900" b="0" i="0">
                    <a:solidFill>
                      <a:schemeClr val="bg1"/>
                    </a:solidFill>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10-Year US Treasury</c:v>
                </c:pt>
                <c:pt idx="1">
                  <c:v>State and Local Municipals</c:v>
                </c:pt>
                <c:pt idx="2">
                  <c:v>AAA-AA Corporates</c:v>
                </c:pt>
                <c:pt idx="3">
                  <c:v>A-BBB Corporates</c:v>
                </c:pt>
              </c:strCache>
            </c:strRef>
          </c:cat>
          <c:val>
            <c:numRef>
              <c:f>Sheet1!$B$2:$B$5</c:f>
              <c:numCache>
                <c:formatCode>0.00</c:formatCode>
                <c:ptCount val="4"/>
                <c:pt idx="1">
                  <c:v>3.19</c:v>
                </c:pt>
              </c:numCache>
            </c:numRef>
          </c:val>
          <c:extLst>
            <c:ext xmlns:c16="http://schemas.microsoft.com/office/drawing/2014/chart" uri="{C3380CC4-5D6E-409C-BE32-E72D297353CC}">
              <c16:uniqueId val="{00000005-4544-40CF-B6D2-1BDE676D4B0A}"/>
            </c:ext>
          </c:extLst>
        </c:ser>
        <c:dLbls>
          <c:showLegendKey val="0"/>
          <c:showVal val="0"/>
          <c:showCatName val="0"/>
          <c:showSerName val="0"/>
          <c:showPercent val="0"/>
          <c:showBubbleSize val="0"/>
        </c:dLbls>
        <c:gapWidth val="24"/>
        <c:axId val="1691346495"/>
        <c:axId val="1372453423"/>
      </c:barChart>
      <c:catAx>
        <c:axId val="108243200"/>
        <c:scaling>
          <c:orientation val="minMax"/>
        </c:scaling>
        <c:delete val="0"/>
        <c:axPos val="b"/>
        <c:numFmt formatCode="General" sourceLinked="0"/>
        <c:majorTickMark val="none"/>
        <c:minorTickMark val="none"/>
        <c:tickLblPos val="nextTo"/>
        <c:spPr>
          <a:ln w="6350">
            <a:solidFill>
              <a:schemeClr val="bg1">
                <a:lumMod val="65000"/>
              </a:schemeClr>
            </a:solidFill>
          </a:ln>
        </c:spPr>
        <c:txPr>
          <a:bodyPr rot="0" vert="horz" anchor="ctr" anchorCtr="0">
            <a:noAutofit/>
          </a:bodyPr>
          <a:lstStyle/>
          <a:p>
            <a:pPr>
              <a:defRPr sz="900" b="0" i="0">
                <a:solidFill>
                  <a:schemeClr val="tx1"/>
                </a:solidFill>
                <a:latin typeface="Arial" pitchFamily="34" charset="0"/>
                <a:cs typeface="Arial" pitchFamily="34" charset="0"/>
              </a:defRPr>
            </a:pPr>
            <a:endParaRPr lang="en-US"/>
          </a:p>
        </c:txPr>
        <c:crossAx val="108249088"/>
        <c:crosses val="autoZero"/>
        <c:auto val="1"/>
        <c:lblAlgn val="ctr"/>
        <c:lblOffset val="100"/>
        <c:noMultiLvlLbl val="0"/>
      </c:catAx>
      <c:valAx>
        <c:axId val="108249088"/>
        <c:scaling>
          <c:orientation val="minMax"/>
        </c:scaling>
        <c:delete val="1"/>
        <c:axPos val="l"/>
        <c:numFmt formatCode="0.00" sourceLinked="1"/>
        <c:majorTickMark val="out"/>
        <c:minorTickMark val="none"/>
        <c:tickLblPos val="none"/>
        <c:crossAx val="108243200"/>
        <c:crosses val="autoZero"/>
        <c:crossBetween val="between"/>
      </c:valAx>
      <c:valAx>
        <c:axId val="1372453423"/>
        <c:scaling>
          <c:orientation val="minMax"/>
        </c:scaling>
        <c:delete val="0"/>
        <c:axPos val="r"/>
        <c:numFmt formatCode="0.00" sourceLinked="1"/>
        <c:majorTickMark val="none"/>
        <c:minorTickMark val="none"/>
        <c:tickLblPos val="none"/>
        <c:spPr>
          <a:ln>
            <a:noFill/>
          </a:ln>
        </c:spPr>
        <c:crossAx val="1691346495"/>
        <c:crosses val="max"/>
        <c:crossBetween val="between"/>
      </c:valAx>
      <c:catAx>
        <c:axId val="1691346495"/>
        <c:scaling>
          <c:orientation val="minMax"/>
        </c:scaling>
        <c:delete val="1"/>
        <c:axPos val="b"/>
        <c:numFmt formatCode="General" sourceLinked="1"/>
        <c:majorTickMark val="out"/>
        <c:minorTickMark val="none"/>
        <c:tickLblPos val="nextTo"/>
        <c:crossAx val="1372453423"/>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555854418357268"/>
          <c:y val="0.22494609989273293"/>
          <c:w val="0.61422375087415626"/>
          <c:h val="0.55820465193645863"/>
        </c:manualLayout>
      </c:layout>
      <c:scatterChart>
        <c:scatterStyle val="lineMarker"/>
        <c:varyColors val="0"/>
        <c:ser>
          <c:idx val="0"/>
          <c:order val="0"/>
          <c:tx>
            <c:strRef>
              <c:f>Sheet1!$B$1</c:f>
              <c:strCache>
                <c:ptCount val="1"/>
                <c:pt idx="0">
                  <c:v>12/31/2023</c:v>
                </c:pt>
              </c:strCache>
            </c:strRef>
          </c:tx>
          <c:spPr>
            <a:ln>
              <a:solidFill>
                <a:schemeClr val="bg1">
                  <a:lumMod val="50000"/>
                </a:schemeClr>
              </a:solidFill>
            </a:ln>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C8F2-44E9-A451-0CFE9E128A7D}"/>
                </c:ext>
              </c:extLst>
            </c:dLbl>
            <c:dLbl>
              <c:idx val="1"/>
              <c:delete val="1"/>
              <c:extLst>
                <c:ext xmlns:c15="http://schemas.microsoft.com/office/drawing/2012/chart" uri="{CE6537A1-D6FC-4f65-9D91-7224C49458BB}"/>
                <c:ext xmlns:c16="http://schemas.microsoft.com/office/drawing/2014/chart" uri="{C3380CC4-5D6E-409C-BE32-E72D297353CC}">
                  <c16:uniqueId val="{00000001-C8F2-44E9-A451-0CFE9E128A7D}"/>
                </c:ext>
              </c:extLst>
            </c:dLbl>
            <c:dLbl>
              <c:idx val="2"/>
              <c:delete val="1"/>
              <c:extLst>
                <c:ext xmlns:c15="http://schemas.microsoft.com/office/drawing/2012/chart" uri="{CE6537A1-D6FC-4f65-9D91-7224C49458BB}"/>
                <c:ext xmlns:c16="http://schemas.microsoft.com/office/drawing/2014/chart" uri="{C3380CC4-5D6E-409C-BE32-E72D297353CC}">
                  <c16:uniqueId val="{00000002-C8F2-44E9-A451-0CFE9E128A7D}"/>
                </c:ext>
              </c:extLst>
            </c:dLbl>
            <c:dLbl>
              <c:idx val="3"/>
              <c:delete val="1"/>
              <c:extLst>
                <c:ext xmlns:c15="http://schemas.microsoft.com/office/drawing/2012/chart" uri="{CE6537A1-D6FC-4f65-9D91-7224C49458BB}"/>
                <c:ext xmlns:c16="http://schemas.microsoft.com/office/drawing/2014/chart" uri="{C3380CC4-5D6E-409C-BE32-E72D297353CC}">
                  <c16:uniqueId val="{00000003-C8F2-44E9-A451-0CFE9E128A7D}"/>
                </c:ext>
              </c:extLst>
            </c:dLbl>
            <c:dLbl>
              <c:idx val="4"/>
              <c:delete val="1"/>
              <c:extLst>
                <c:ext xmlns:c15="http://schemas.microsoft.com/office/drawing/2012/chart" uri="{CE6537A1-D6FC-4f65-9D91-7224C49458BB}"/>
                <c:ext xmlns:c16="http://schemas.microsoft.com/office/drawing/2014/chart" uri="{C3380CC4-5D6E-409C-BE32-E72D297353CC}">
                  <c16:uniqueId val="{00000004-C8F2-44E9-A451-0CFE9E128A7D}"/>
                </c:ext>
              </c:extLst>
            </c:dLbl>
            <c:dLbl>
              <c:idx val="5"/>
              <c:delete val="1"/>
              <c:extLst>
                <c:ext xmlns:c15="http://schemas.microsoft.com/office/drawing/2012/chart" uri="{CE6537A1-D6FC-4f65-9D91-7224C49458BB}"/>
                <c:ext xmlns:c16="http://schemas.microsoft.com/office/drawing/2014/chart" uri="{C3380CC4-5D6E-409C-BE32-E72D297353CC}">
                  <c16:uniqueId val="{00000005-C8F2-44E9-A451-0CFE9E128A7D}"/>
                </c:ext>
              </c:extLst>
            </c:dLbl>
            <c:dLbl>
              <c:idx val="6"/>
              <c:delete val="1"/>
              <c:extLst>
                <c:ext xmlns:c15="http://schemas.microsoft.com/office/drawing/2012/chart" uri="{CE6537A1-D6FC-4f65-9D91-7224C49458BB}"/>
                <c:ext xmlns:c16="http://schemas.microsoft.com/office/drawing/2014/chart" uri="{C3380CC4-5D6E-409C-BE32-E72D297353CC}">
                  <c16:uniqueId val="{00000006-C8F2-44E9-A451-0CFE9E128A7D}"/>
                </c:ext>
              </c:extLst>
            </c:dLbl>
            <c:dLbl>
              <c:idx val="7"/>
              <c:layout>
                <c:manualLayout>
                  <c:x val="-3.5273275511227151E-2"/>
                  <c:y val="-1.5743832848503302E-2"/>
                </c:manualLayout>
              </c:layout>
              <c:spPr>
                <a:noFill/>
                <a:ln>
                  <a:noFill/>
                </a:ln>
                <a:effectLst/>
              </c:spPr>
              <c:txPr>
                <a:bodyPr wrap="square" lIns="38100" tIns="19050" rIns="38100" bIns="19050" anchor="ctr">
                  <a:noAutofit/>
                </a:bodyPr>
                <a:lstStyle/>
                <a:p>
                  <a:pPr>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3417390796458962"/>
                      <c:h val="6.804305431570476E-2"/>
                    </c:manualLayout>
                  </c15:layout>
                </c:ext>
                <c:ext xmlns:c16="http://schemas.microsoft.com/office/drawing/2014/chart" uri="{C3380CC4-5D6E-409C-BE32-E72D297353CC}">
                  <c16:uniqueId val="{00000007-C8F2-44E9-A451-0CFE9E128A7D}"/>
                </c:ext>
              </c:extLst>
            </c:dLbl>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Sheet1!$A$2:$A$9</c:f>
              <c:numCache>
                <c:formatCode>General</c:formatCode>
                <c:ptCount val="8"/>
                <c:pt idx="0">
                  <c:v>3</c:v>
                </c:pt>
                <c:pt idx="1">
                  <c:v>6</c:v>
                </c:pt>
                <c:pt idx="2">
                  <c:v>12</c:v>
                </c:pt>
                <c:pt idx="3">
                  <c:v>24</c:v>
                </c:pt>
                <c:pt idx="4">
                  <c:v>36</c:v>
                </c:pt>
                <c:pt idx="5">
                  <c:v>60</c:v>
                </c:pt>
                <c:pt idx="6">
                  <c:v>120</c:v>
                </c:pt>
                <c:pt idx="7">
                  <c:v>360</c:v>
                </c:pt>
              </c:numCache>
            </c:numRef>
          </c:xVal>
          <c:yVal>
            <c:numRef>
              <c:f>Sheet1!$B$2:$B$9</c:f>
              <c:numCache>
                <c:formatCode>0.00</c:formatCode>
                <c:ptCount val="8"/>
                <c:pt idx="0">
                  <c:v>5.41</c:v>
                </c:pt>
                <c:pt idx="1">
                  <c:v>5.26</c:v>
                </c:pt>
                <c:pt idx="2">
                  <c:v>4.79</c:v>
                </c:pt>
                <c:pt idx="3">
                  <c:v>4.2300000000000004</c:v>
                </c:pt>
                <c:pt idx="4">
                  <c:v>4.01</c:v>
                </c:pt>
                <c:pt idx="5">
                  <c:v>3.84</c:v>
                </c:pt>
                <c:pt idx="6">
                  <c:v>3.88</c:v>
                </c:pt>
                <c:pt idx="7">
                  <c:v>4.03</c:v>
                </c:pt>
              </c:numCache>
            </c:numRef>
          </c:yVal>
          <c:smooth val="0"/>
          <c:extLst>
            <c:ext xmlns:c16="http://schemas.microsoft.com/office/drawing/2014/chart" uri="{C3380CC4-5D6E-409C-BE32-E72D297353CC}">
              <c16:uniqueId val="{00000008-C8F2-44E9-A451-0CFE9E128A7D}"/>
            </c:ext>
          </c:extLst>
        </c:ser>
        <c:ser>
          <c:idx val="1"/>
          <c:order val="1"/>
          <c:tx>
            <c:strRef>
              <c:f>Sheet1!$C$1</c:f>
              <c:strCache>
                <c:ptCount val="1"/>
                <c:pt idx="0">
                  <c:v>9/30/2023</c:v>
                </c:pt>
              </c:strCache>
            </c:strRef>
          </c:tx>
          <c:spPr>
            <a:ln>
              <a:solidFill>
                <a:srgbClr val="A5C3CF"/>
              </a:solidFill>
            </a:ln>
          </c:spPr>
          <c:marker>
            <c:symbol val="none"/>
          </c:marker>
          <c:dLbls>
            <c:dLbl>
              <c:idx val="7"/>
              <c:layout>
                <c:manualLayout>
                  <c:x val="3.2045886210867555E-4"/>
                  <c:y val="-9.494006514581493E-3"/>
                </c:manualLayout>
              </c:layout>
              <c:dLblPos val="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C8F2-44E9-A451-0CFE9E128A7D}"/>
                </c:ext>
              </c:extLst>
            </c:dLbl>
            <c:spPr>
              <a:noFill/>
              <a:ln>
                <a:noFill/>
              </a:ln>
              <a:effectLst/>
            </c:spPr>
            <c:txPr>
              <a:bodyPr/>
              <a:lstStyle/>
              <a:p>
                <a:pPr>
                  <a:defRPr>
                    <a:solidFill>
                      <a:schemeClr val="tx2">
                        <a:lumMod val="60000"/>
                        <a:lumOff val="40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xVal>
            <c:numRef>
              <c:f>Sheet1!$A$2:$A$9</c:f>
              <c:numCache>
                <c:formatCode>General</c:formatCode>
                <c:ptCount val="8"/>
                <c:pt idx="0">
                  <c:v>3</c:v>
                </c:pt>
                <c:pt idx="1">
                  <c:v>6</c:v>
                </c:pt>
                <c:pt idx="2">
                  <c:v>12</c:v>
                </c:pt>
                <c:pt idx="3">
                  <c:v>24</c:v>
                </c:pt>
                <c:pt idx="4">
                  <c:v>36</c:v>
                </c:pt>
                <c:pt idx="5">
                  <c:v>60</c:v>
                </c:pt>
                <c:pt idx="6">
                  <c:v>120</c:v>
                </c:pt>
                <c:pt idx="7">
                  <c:v>360</c:v>
                </c:pt>
              </c:numCache>
            </c:numRef>
          </c:xVal>
          <c:yVal>
            <c:numRef>
              <c:f>Sheet1!$C$2:$C$9</c:f>
              <c:numCache>
                <c:formatCode>0.00</c:formatCode>
                <c:ptCount val="8"/>
                <c:pt idx="0">
                  <c:v>5.55</c:v>
                </c:pt>
                <c:pt idx="1">
                  <c:v>5.53</c:v>
                </c:pt>
                <c:pt idx="2">
                  <c:v>5.46</c:v>
                </c:pt>
                <c:pt idx="3">
                  <c:v>5.03</c:v>
                </c:pt>
                <c:pt idx="4">
                  <c:v>4.8</c:v>
                </c:pt>
                <c:pt idx="5">
                  <c:v>4.5999999999999996</c:v>
                </c:pt>
                <c:pt idx="6">
                  <c:v>4.59</c:v>
                </c:pt>
                <c:pt idx="7">
                  <c:v>4.7300000000000004</c:v>
                </c:pt>
              </c:numCache>
            </c:numRef>
          </c:yVal>
          <c:smooth val="0"/>
          <c:extLst>
            <c:ext xmlns:c16="http://schemas.microsoft.com/office/drawing/2014/chart" uri="{C3380CC4-5D6E-409C-BE32-E72D297353CC}">
              <c16:uniqueId val="{0000000A-C8F2-44E9-A451-0CFE9E128A7D}"/>
            </c:ext>
          </c:extLst>
        </c:ser>
        <c:ser>
          <c:idx val="2"/>
          <c:order val="2"/>
          <c:tx>
            <c:strRef>
              <c:f>Sheet1!$D$1</c:f>
              <c:strCache>
                <c:ptCount val="1"/>
                <c:pt idx="0">
                  <c:v>12/31/2022</c:v>
                </c:pt>
              </c:strCache>
            </c:strRef>
          </c:tx>
          <c:spPr>
            <a:ln>
              <a:solidFill>
                <a:srgbClr val="35627D"/>
              </a:solidFill>
            </a:ln>
          </c:spPr>
          <c:marker>
            <c:symbol val="none"/>
          </c:marker>
          <c:dLbls>
            <c:dLbl>
              <c:idx val="7"/>
              <c:layout>
                <c:manualLayout>
                  <c:x val="-3.5273275511227151E-2"/>
                  <c:y val="2.2366429750261332E-2"/>
                </c:manualLayout>
              </c:layout>
              <c:spPr>
                <a:noFill/>
                <a:ln>
                  <a:noFill/>
                </a:ln>
                <a:effectLst/>
              </c:spPr>
              <c:txPr>
                <a:bodyPr wrap="square" lIns="38100" tIns="19050" rIns="38100" bIns="19050" anchor="ctr">
                  <a:noAutofit/>
                </a:bodyPr>
                <a:lstStyle/>
                <a:p>
                  <a:pPr>
                    <a:defRPr>
                      <a:solidFill>
                        <a:schemeClr val="tx2"/>
                      </a:solidFill>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23417390796458962"/>
                      <c:h val="7.3013328553521037E-2"/>
                    </c:manualLayout>
                  </c15:layout>
                </c:ext>
                <c:ext xmlns:c16="http://schemas.microsoft.com/office/drawing/2014/chart" uri="{C3380CC4-5D6E-409C-BE32-E72D297353CC}">
                  <c16:uniqueId val="{0000000B-C8F2-44E9-A451-0CFE9E128A7D}"/>
                </c:ext>
              </c:extLst>
            </c:dLbl>
            <c:spPr>
              <a:noFill/>
              <a:ln>
                <a:noFill/>
              </a:ln>
              <a:effectLst/>
            </c:spPr>
            <c:txPr>
              <a:bodyPr wrap="square" lIns="38100" tIns="19050" rIns="38100" bIns="19050" anchor="ctr">
                <a:spAutoFit/>
              </a:bodyPr>
              <a:lstStyle/>
              <a:p>
                <a:pPr>
                  <a:defRPr>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xVal>
            <c:numRef>
              <c:f>Sheet1!$A$2:$A$9</c:f>
              <c:numCache>
                <c:formatCode>General</c:formatCode>
                <c:ptCount val="8"/>
                <c:pt idx="0">
                  <c:v>3</c:v>
                </c:pt>
                <c:pt idx="1">
                  <c:v>6</c:v>
                </c:pt>
                <c:pt idx="2">
                  <c:v>12</c:v>
                </c:pt>
                <c:pt idx="3">
                  <c:v>24</c:v>
                </c:pt>
                <c:pt idx="4">
                  <c:v>36</c:v>
                </c:pt>
                <c:pt idx="5">
                  <c:v>60</c:v>
                </c:pt>
                <c:pt idx="6">
                  <c:v>120</c:v>
                </c:pt>
                <c:pt idx="7">
                  <c:v>360</c:v>
                </c:pt>
              </c:numCache>
            </c:numRef>
          </c:xVal>
          <c:yVal>
            <c:numRef>
              <c:f>Sheet1!$D$2:$D$9</c:f>
              <c:numCache>
                <c:formatCode>0.00</c:formatCode>
                <c:ptCount val="8"/>
                <c:pt idx="0">
                  <c:v>4.6900000000000004</c:v>
                </c:pt>
                <c:pt idx="1">
                  <c:v>4.76</c:v>
                </c:pt>
                <c:pt idx="2">
                  <c:v>4.7300000000000004</c:v>
                </c:pt>
                <c:pt idx="3">
                  <c:v>4.41</c:v>
                </c:pt>
                <c:pt idx="4">
                  <c:v>4.22</c:v>
                </c:pt>
                <c:pt idx="5">
                  <c:v>3.99</c:v>
                </c:pt>
                <c:pt idx="6">
                  <c:v>3.88</c:v>
                </c:pt>
                <c:pt idx="7">
                  <c:v>3.97</c:v>
                </c:pt>
              </c:numCache>
            </c:numRef>
          </c:yVal>
          <c:smooth val="0"/>
          <c:extLst>
            <c:ext xmlns:c16="http://schemas.microsoft.com/office/drawing/2014/chart" uri="{C3380CC4-5D6E-409C-BE32-E72D297353CC}">
              <c16:uniqueId val="{0000000C-C8F2-44E9-A451-0CFE9E128A7D}"/>
            </c:ext>
          </c:extLst>
        </c:ser>
        <c:dLbls>
          <c:showLegendKey val="0"/>
          <c:showVal val="0"/>
          <c:showCatName val="0"/>
          <c:showSerName val="0"/>
          <c:showPercent val="0"/>
          <c:showBubbleSize val="0"/>
        </c:dLbls>
        <c:axId val="111352832"/>
        <c:axId val="111375104"/>
      </c:scatterChart>
      <c:valAx>
        <c:axId val="111352832"/>
        <c:scaling>
          <c:orientation val="minMax"/>
          <c:max val="360"/>
          <c:min val="0"/>
        </c:scaling>
        <c:delete val="0"/>
        <c:axPos val="b"/>
        <c:numFmt formatCode="General" sourceLinked="1"/>
        <c:majorTickMark val="none"/>
        <c:minorTickMark val="none"/>
        <c:tickLblPos val="none"/>
        <c:spPr>
          <a:ln w="6350">
            <a:solidFill>
              <a:schemeClr val="bg1">
                <a:lumMod val="65000"/>
              </a:schemeClr>
            </a:solidFill>
          </a:ln>
        </c:spPr>
        <c:txPr>
          <a:bodyPr rot="0" vert="horz"/>
          <a:lstStyle/>
          <a:p>
            <a:pPr>
              <a:defRPr sz="600">
                <a:solidFill>
                  <a:schemeClr val="tx1"/>
                </a:solidFill>
                <a:latin typeface="+mn-lt"/>
              </a:defRPr>
            </a:pPr>
            <a:endParaRPr lang="en-US"/>
          </a:p>
        </c:txPr>
        <c:crossAx val="111375104"/>
        <c:crosses val="autoZero"/>
        <c:crossBetween val="midCat"/>
      </c:valAx>
      <c:valAx>
        <c:axId val="111375104"/>
        <c:scaling>
          <c:orientation val="minMax"/>
          <c:max val="6"/>
          <c:min val="-1"/>
        </c:scaling>
        <c:delete val="0"/>
        <c:axPos val="l"/>
        <c:numFmt formatCode="0.00" sourceLinked="1"/>
        <c:majorTickMark val="none"/>
        <c:minorTickMark val="none"/>
        <c:tickLblPos val="nextTo"/>
        <c:spPr>
          <a:ln w="6350">
            <a:solidFill>
              <a:schemeClr val="bg1">
                <a:lumMod val="65000"/>
              </a:schemeClr>
            </a:solidFill>
          </a:ln>
        </c:spPr>
        <c:txPr>
          <a:bodyPr/>
          <a:lstStyle/>
          <a:p>
            <a:pPr>
              <a:defRPr sz="850">
                <a:solidFill>
                  <a:schemeClr val="tx1"/>
                </a:solidFill>
              </a:defRPr>
            </a:pPr>
            <a:endParaRPr lang="en-US"/>
          </a:p>
        </c:txPr>
        <c:crossAx val="111352832"/>
        <c:crosses val="autoZero"/>
        <c:crossBetween val="midCat"/>
        <c:majorUnit val="1"/>
      </c:valAx>
    </c:plotArea>
    <c:plotVisOnly val="1"/>
    <c:dispBlanksAs val="gap"/>
    <c:showDLblsOverMax val="0"/>
  </c:chart>
  <c:txPr>
    <a:bodyPr/>
    <a:lstStyle/>
    <a:p>
      <a:pPr>
        <a:defRPr sz="900">
          <a:solidFill>
            <a:schemeClr val="bg1">
              <a:lumMod val="50000"/>
            </a:schemeClr>
          </a:solidFill>
          <a:latin typeface="Arial" pitchFamily="34" charset="0"/>
          <a:cs typeface="Arial" pitchFamily="34" charset="0"/>
        </a:defRPr>
      </a:pPr>
      <a:endParaRPr lang="en-US"/>
    </a:p>
  </c:txPr>
  <c:externalData r:id="rId2">
    <c:autoUpdate val="0"/>
  </c:externalData>
  <c:userShapes r:id="rId3"/>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966868122947506"/>
          <c:y val="6.9267091443932005E-2"/>
          <c:w val="0.62979693854934238"/>
          <c:h val="0.66533743950346791"/>
        </c:manualLayout>
      </c:layout>
      <c:lineChart>
        <c:grouping val="standard"/>
        <c:varyColors val="0"/>
        <c:ser>
          <c:idx val="0"/>
          <c:order val="0"/>
          <c:tx>
            <c:strRef>
              <c:f>Sheet1!$B$1</c:f>
              <c:strCache>
                <c:ptCount val="1"/>
                <c:pt idx="0">
                  <c:v>12/31/2023</c:v>
                </c:pt>
              </c:strCache>
            </c:strRef>
          </c:tx>
          <c:spPr>
            <a:ln>
              <a:solidFill>
                <a:schemeClr val="accent1"/>
              </a:solidFill>
            </a:ln>
          </c:spPr>
          <c:marker>
            <c:symbol val="none"/>
          </c:marker>
          <c:dLbls>
            <c:dLbl>
              <c:idx val="29"/>
              <c:layout>
                <c:manualLayout>
                  <c:x val="-8.7554717389573336E-3"/>
                  <c:y val="-5.3245452787014239E-3"/>
                </c:manualLayout>
              </c:layout>
              <c:spPr>
                <a:noFill/>
                <a:ln>
                  <a:noFill/>
                </a:ln>
                <a:effectLst/>
              </c:spPr>
              <c:txPr>
                <a:bodyPr wrap="square" lIns="38100" tIns="19050" rIns="38100" bIns="19050" anchor="ctr">
                  <a:spAutoFit/>
                </a:bodyPr>
                <a:lstStyle/>
                <a:p>
                  <a:pPr>
                    <a:defRPr sz="700">
                      <a:solidFill>
                        <a:schemeClr val="tx2"/>
                      </a:solidFill>
                    </a:defRPr>
                  </a:pPr>
                  <a:endParaRPr lang="en-US"/>
                </a:p>
              </c:txP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3-38E8-4CCD-A3FD-B3CE59BA495C}"/>
                </c:ext>
              </c:extLst>
            </c:dLbl>
            <c:spPr>
              <a:noFill/>
              <a:ln>
                <a:noFill/>
              </a:ln>
              <a:effectLst/>
            </c:spPr>
            <c:txPr>
              <a:bodyPr wrap="square" lIns="38100" tIns="19050" rIns="38100" bIns="19050" anchor="ctr">
                <a:spAutoFit/>
              </a:bodyPr>
              <a:lstStyle/>
              <a:p>
                <a:pPr>
                  <a:defRPr sz="7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4.7910000000000004</c:v>
                </c:pt>
                <c:pt idx="1">
                  <c:v>4.2969999999999997</c:v>
                </c:pt>
                <c:pt idx="2">
                  <c:v>4.0629999999999997</c:v>
                </c:pt>
                <c:pt idx="3">
                  <c:v>3.9460000000000002</c:v>
                </c:pt>
                <c:pt idx="4">
                  <c:v>3.89</c:v>
                </c:pt>
                <c:pt idx="5">
                  <c:v>3.867</c:v>
                </c:pt>
                <c:pt idx="6">
                  <c:v>3.859</c:v>
                </c:pt>
                <c:pt idx="7">
                  <c:v>3.86</c:v>
                </c:pt>
                <c:pt idx="8">
                  <c:v>3.8679999999999999</c:v>
                </c:pt>
                <c:pt idx="9">
                  <c:v>3.8820000000000001</c:v>
                </c:pt>
                <c:pt idx="10">
                  <c:v>3.9009999999999998</c:v>
                </c:pt>
                <c:pt idx="11">
                  <c:v>3.9249999999999998</c:v>
                </c:pt>
                <c:pt idx="12">
                  <c:v>3.956</c:v>
                </c:pt>
                <c:pt idx="13">
                  <c:v>3.9910000000000001</c:v>
                </c:pt>
                <c:pt idx="14">
                  <c:v>4.0289999999999999</c:v>
                </c:pt>
                <c:pt idx="15">
                  <c:v>4.0679999999999996</c:v>
                </c:pt>
                <c:pt idx="16">
                  <c:v>4.1079999999999997</c:v>
                </c:pt>
                <c:pt idx="17">
                  <c:v>4.1449999999999996</c:v>
                </c:pt>
                <c:pt idx="18">
                  <c:v>4.1790000000000003</c:v>
                </c:pt>
                <c:pt idx="19">
                  <c:v>4.2069999999999999</c:v>
                </c:pt>
                <c:pt idx="20">
                  <c:v>4.2279999999999998</c:v>
                </c:pt>
                <c:pt idx="21">
                  <c:v>4.24</c:v>
                </c:pt>
                <c:pt idx="22">
                  <c:v>4.2430000000000003</c:v>
                </c:pt>
                <c:pt idx="23">
                  <c:v>4.2359999999999998</c:v>
                </c:pt>
                <c:pt idx="24">
                  <c:v>4.218</c:v>
                </c:pt>
                <c:pt idx="25">
                  <c:v>4.1900000000000004</c:v>
                </c:pt>
                <c:pt idx="26">
                  <c:v>4.1509999999999998</c:v>
                </c:pt>
                <c:pt idx="27">
                  <c:v>4.1020000000000003</c:v>
                </c:pt>
                <c:pt idx="28">
                  <c:v>4.0430000000000001</c:v>
                </c:pt>
                <c:pt idx="29">
                  <c:v>3.9780000000000002</c:v>
                </c:pt>
              </c:numCache>
            </c:numRef>
          </c:val>
          <c:smooth val="0"/>
          <c:extLst>
            <c:ext xmlns:c16="http://schemas.microsoft.com/office/drawing/2014/chart" uri="{C3380CC4-5D6E-409C-BE32-E72D297353CC}">
              <c16:uniqueId val="{00000000-38E8-4CCD-A3FD-B3CE59BA495C}"/>
            </c:ext>
          </c:extLst>
        </c:ser>
        <c:ser>
          <c:idx val="1"/>
          <c:order val="1"/>
          <c:tx>
            <c:strRef>
              <c:f>Sheet1!$C$1</c:f>
              <c:strCache>
                <c:ptCount val="1"/>
                <c:pt idx="0">
                  <c:v>12/31/2022</c:v>
                </c:pt>
              </c:strCache>
            </c:strRef>
          </c:tx>
          <c:spPr>
            <a:ln>
              <a:solidFill>
                <a:schemeClr val="bg1">
                  <a:lumMod val="65000"/>
                </a:schemeClr>
              </a:solidFill>
            </a:ln>
          </c:spPr>
          <c:marker>
            <c:symbol val="none"/>
          </c:marker>
          <c:dLbls>
            <c:dLbl>
              <c:idx val="29"/>
              <c:layout>
                <c:manualLayout>
                  <c:x val="-8.7554717389573336E-3"/>
                  <c:y val="3.8746873235952425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38E8-4CCD-A3FD-B3CE59BA495C}"/>
                </c:ext>
              </c:extLst>
            </c:dLbl>
            <c:spPr>
              <a:noFill/>
              <a:ln>
                <a:noFill/>
              </a:ln>
              <a:effectLst/>
            </c:spPr>
            <c:txPr>
              <a:bodyPr wrap="square" lIns="38100" tIns="19050" rIns="38100" bIns="19050" anchor="ctr">
                <a:spAutoFit/>
              </a:bodyPr>
              <a:lstStyle/>
              <a:p>
                <a:pPr>
                  <a:defRPr sz="700">
                    <a:solidFill>
                      <a:schemeClr val="bg1">
                        <a:lumMod val="50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4.7270000000000003</c:v>
                </c:pt>
                <c:pt idx="1">
                  <c:v>4.423</c:v>
                </c:pt>
                <c:pt idx="2">
                  <c:v>4.2439999999999998</c:v>
                </c:pt>
                <c:pt idx="3">
                  <c:v>4.1130000000000004</c:v>
                </c:pt>
                <c:pt idx="4">
                  <c:v>4.0149999999999997</c:v>
                </c:pt>
                <c:pt idx="5">
                  <c:v>3.94</c:v>
                </c:pt>
                <c:pt idx="6">
                  <c:v>3.8839999999999999</c:v>
                </c:pt>
                <c:pt idx="7">
                  <c:v>3.8460000000000001</c:v>
                </c:pt>
                <c:pt idx="8">
                  <c:v>3.823</c:v>
                </c:pt>
                <c:pt idx="9">
                  <c:v>3.8149999999999999</c:v>
                </c:pt>
                <c:pt idx="10">
                  <c:v>3.8210000000000002</c:v>
                </c:pt>
                <c:pt idx="11">
                  <c:v>3.8380000000000001</c:v>
                </c:pt>
                <c:pt idx="12">
                  <c:v>3.8650000000000002</c:v>
                </c:pt>
                <c:pt idx="13">
                  <c:v>3.8980000000000001</c:v>
                </c:pt>
                <c:pt idx="14">
                  <c:v>3.9369999999999998</c:v>
                </c:pt>
                <c:pt idx="15">
                  <c:v>3.9780000000000002</c:v>
                </c:pt>
                <c:pt idx="16">
                  <c:v>4.0190000000000001</c:v>
                </c:pt>
                <c:pt idx="17">
                  <c:v>4.0570000000000004</c:v>
                </c:pt>
                <c:pt idx="18">
                  <c:v>4.0910000000000002</c:v>
                </c:pt>
                <c:pt idx="19">
                  <c:v>4.1189999999999998</c:v>
                </c:pt>
                <c:pt idx="20">
                  <c:v>4.1390000000000002</c:v>
                </c:pt>
                <c:pt idx="21">
                  <c:v>4.1509999999999998</c:v>
                </c:pt>
                <c:pt idx="22">
                  <c:v>4.1539999999999999</c:v>
                </c:pt>
                <c:pt idx="23">
                  <c:v>4.1470000000000002</c:v>
                </c:pt>
                <c:pt idx="24">
                  <c:v>4.1289999999999996</c:v>
                </c:pt>
                <c:pt idx="25">
                  <c:v>4.1020000000000003</c:v>
                </c:pt>
                <c:pt idx="26">
                  <c:v>4.0640000000000001</c:v>
                </c:pt>
                <c:pt idx="27">
                  <c:v>4.0179999999999998</c:v>
                </c:pt>
                <c:pt idx="28">
                  <c:v>3.9630000000000001</c:v>
                </c:pt>
                <c:pt idx="29">
                  <c:v>3.903</c:v>
                </c:pt>
              </c:numCache>
            </c:numRef>
          </c:val>
          <c:smooth val="0"/>
          <c:extLst>
            <c:ext xmlns:c16="http://schemas.microsoft.com/office/drawing/2014/chart" uri="{C3380CC4-5D6E-409C-BE32-E72D297353CC}">
              <c16:uniqueId val="{00000001-38E8-4CCD-A3FD-B3CE59BA495C}"/>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a:pPr>
                <a:r>
                  <a:rPr lang="en-US" dirty="0"/>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5"/>
          <c:min val="-1"/>
        </c:scaling>
        <c:delete val="0"/>
        <c:axPos val="l"/>
        <c:title>
          <c:tx>
            <c:rich>
              <a:bodyPr rot="-5400000" vert="horz"/>
              <a:lstStyle/>
              <a:p>
                <a:pPr>
                  <a:defRPr/>
                </a:pPr>
                <a:r>
                  <a:rPr lang="en-US" dirty="0"/>
                  <a:t>Yield (%)</a:t>
                </a:r>
              </a:p>
            </c:rich>
          </c:tx>
          <c:layout>
            <c:manualLayout>
              <c:xMode val="edge"/>
              <c:yMode val="edge"/>
              <c:x val="1.1339554777874988E-2"/>
              <c:y val="0.33842028342511155"/>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966868122947506"/>
          <c:y val="6.9267091443932005E-2"/>
          <c:w val="0.64730788202725698"/>
          <c:h val="0.66533743950346791"/>
        </c:manualLayout>
      </c:layout>
      <c:lineChart>
        <c:grouping val="standard"/>
        <c:varyColors val="0"/>
        <c:ser>
          <c:idx val="0"/>
          <c:order val="0"/>
          <c:tx>
            <c:strRef>
              <c:f>Sheet1!$B$1</c:f>
              <c:strCache>
                <c:ptCount val="1"/>
                <c:pt idx="0">
                  <c:v>12/31/2023</c:v>
                </c:pt>
              </c:strCache>
            </c:strRef>
          </c:tx>
          <c:spPr>
            <a:ln>
              <a:solidFill>
                <a:schemeClr val="accent1"/>
              </a:solidFill>
            </a:ln>
          </c:spPr>
          <c:marker>
            <c:symbol val="none"/>
          </c:marker>
          <c:dLbls>
            <c:dLbl>
              <c:idx val="29"/>
              <c:layout>
                <c:manualLayout>
                  <c:x val="0"/>
                  <c:y val="-1.3680048277097893E-2"/>
                </c:manualLayout>
              </c:layout>
              <c:spPr>
                <a:noFill/>
                <a:ln>
                  <a:noFill/>
                </a:ln>
                <a:effectLst/>
              </c:spPr>
              <c:txPr>
                <a:bodyPr wrap="square" lIns="38100" tIns="19050" rIns="38100" bIns="19050" anchor="ctr">
                  <a:spAutoFit/>
                </a:bodyPr>
                <a:lstStyle/>
                <a:p>
                  <a:pPr>
                    <a:defRPr sz="700">
                      <a:solidFill>
                        <a:schemeClr val="tx2"/>
                      </a:solidFill>
                    </a:defRPr>
                  </a:pPr>
                  <a:endParaRPr lang="en-US"/>
                </a:p>
              </c:txP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750D-4E22-9AE2-B5DC9923EB4E}"/>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4.3890000000000002</c:v>
                </c:pt>
                <c:pt idx="1">
                  <c:v>3.738</c:v>
                </c:pt>
                <c:pt idx="2">
                  <c:v>3.5550000000000002</c:v>
                </c:pt>
                <c:pt idx="3">
                  <c:v>3.4460000000000002</c:v>
                </c:pt>
                <c:pt idx="4">
                  <c:v>3.4</c:v>
                </c:pt>
                <c:pt idx="5">
                  <c:v>3.399</c:v>
                </c:pt>
                <c:pt idx="6">
                  <c:v>3.427</c:v>
                </c:pt>
                <c:pt idx="7">
                  <c:v>3.476</c:v>
                </c:pt>
                <c:pt idx="8">
                  <c:v>3.5369999999999999</c:v>
                </c:pt>
                <c:pt idx="9">
                  <c:v>3.6040000000000001</c:v>
                </c:pt>
                <c:pt idx="10">
                  <c:v>3.673</c:v>
                </c:pt>
                <c:pt idx="11">
                  <c:v>3.7410000000000001</c:v>
                </c:pt>
                <c:pt idx="12">
                  <c:v>3.8050000000000002</c:v>
                </c:pt>
                <c:pt idx="13">
                  <c:v>3.8650000000000002</c:v>
                </c:pt>
                <c:pt idx="14">
                  <c:v>3.919</c:v>
                </c:pt>
                <c:pt idx="15">
                  <c:v>3.9660000000000002</c:v>
                </c:pt>
                <c:pt idx="16">
                  <c:v>4.0069999999999997</c:v>
                </c:pt>
                <c:pt idx="17">
                  <c:v>4.0419999999999998</c:v>
                </c:pt>
                <c:pt idx="18">
                  <c:v>4.07</c:v>
                </c:pt>
                <c:pt idx="19">
                  <c:v>4.093</c:v>
                </c:pt>
                <c:pt idx="20">
                  <c:v>4.1100000000000003</c:v>
                </c:pt>
                <c:pt idx="21">
                  <c:v>4.1219999999999999</c:v>
                </c:pt>
                <c:pt idx="22">
                  <c:v>4.1289999999999996</c:v>
                </c:pt>
                <c:pt idx="23">
                  <c:v>4.1319999999999997</c:v>
                </c:pt>
                <c:pt idx="24">
                  <c:v>4.1319999999999997</c:v>
                </c:pt>
                <c:pt idx="25">
                  <c:v>4.1289999999999996</c:v>
                </c:pt>
                <c:pt idx="26">
                  <c:v>4.1239999999999997</c:v>
                </c:pt>
                <c:pt idx="27">
                  <c:v>4.1159999999999997</c:v>
                </c:pt>
                <c:pt idx="28">
                  <c:v>4.1059999999999999</c:v>
                </c:pt>
                <c:pt idx="29">
                  <c:v>4.0949999999999998</c:v>
                </c:pt>
              </c:numCache>
            </c:numRef>
          </c:val>
          <c:smooth val="0"/>
          <c:extLst>
            <c:ext xmlns:c16="http://schemas.microsoft.com/office/drawing/2014/chart" uri="{C3380CC4-5D6E-409C-BE32-E72D297353CC}">
              <c16:uniqueId val="{00000001-750D-4E22-9AE2-B5DC9923EB4E}"/>
            </c:ext>
          </c:extLst>
        </c:ser>
        <c:ser>
          <c:idx val="1"/>
          <c:order val="1"/>
          <c:tx>
            <c:strRef>
              <c:f>Sheet1!$C$1</c:f>
              <c:strCache>
                <c:ptCount val="1"/>
                <c:pt idx="0">
                  <c:v>12/31/2022</c:v>
                </c:pt>
              </c:strCache>
            </c:strRef>
          </c:tx>
          <c:spPr>
            <a:ln>
              <a:solidFill>
                <a:schemeClr val="bg1">
                  <a:lumMod val="65000"/>
                </a:schemeClr>
              </a:solidFill>
            </a:ln>
          </c:spPr>
          <c:marker>
            <c:symbol val="none"/>
          </c:marker>
          <c:dLbls>
            <c:dLbl>
              <c:idx val="29"/>
              <c:layout>
                <c:manualLayout>
                  <c:x val="0"/>
                  <c:y val="1.6733601070950451E-2"/>
                </c:manualLayout>
              </c:layout>
              <c:spPr>
                <a:noFill/>
                <a:ln>
                  <a:noFill/>
                </a:ln>
                <a:effectLst/>
              </c:spPr>
              <c:txPr>
                <a:bodyPr wrap="square" lIns="38100" tIns="19050" rIns="38100" bIns="19050" anchor="ctr">
                  <a:spAutoFit/>
                </a:bodyPr>
                <a:lstStyle/>
                <a:p>
                  <a:pPr>
                    <a:defRPr sz="700">
                      <a:solidFill>
                        <a:schemeClr val="bg1">
                          <a:lumMod val="50000"/>
                        </a:schemeClr>
                      </a:solidFill>
                    </a:defRPr>
                  </a:pPr>
                  <a:endParaRPr lang="en-US"/>
                </a:p>
              </c:txP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750D-4E22-9AE2-B5DC9923EB4E}"/>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3.5470000000000002</c:v>
                </c:pt>
                <c:pt idx="1">
                  <c:v>3.7280000000000002</c:v>
                </c:pt>
                <c:pt idx="2">
                  <c:v>3.5870000000000002</c:v>
                </c:pt>
                <c:pt idx="3">
                  <c:v>3.5630000000000002</c:v>
                </c:pt>
                <c:pt idx="4">
                  <c:v>3.5670000000000002</c:v>
                </c:pt>
                <c:pt idx="5">
                  <c:v>3.5910000000000002</c:v>
                </c:pt>
                <c:pt idx="6">
                  <c:v>3.629</c:v>
                </c:pt>
                <c:pt idx="7">
                  <c:v>3.6749999999999998</c:v>
                </c:pt>
                <c:pt idx="8">
                  <c:v>3.7250000000000001</c:v>
                </c:pt>
                <c:pt idx="9">
                  <c:v>3.7749999999999999</c:v>
                </c:pt>
                <c:pt idx="10">
                  <c:v>3.823</c:v>
                </c:pt>
                <c:pt idx="11">
                  <c:v>3.867</c:v>
                </c:pt>
                <c:pt idx="12">
                  <c:v>3.907</c:v>
                </c:pt>
                <c:pt idx="13">
                  <c:v>3.9420000000000002</c:v>
                </c:pt>
                <c:pt idx="14">
                  <c:v>3.9710000000000001</c:v>
                </c:pt>
                <c:pt idx="15">
                  <c:v>3.9950000000000001</c:v>
                </c:pt>
                <c:pt idx="16">
                  <c:v>4.0129999999999999</c:v>
                </c:pt>
                <c:pt idx="17">
                  <c:v>4.0259999999999998</c:v>
                </c:pt>
                <c:pt idx="18">
                  <c:v>4.0339999999999998</c:v>
                </c:pt>
                <c:pt idx="19">
                  <c:v>4.0369999999999999</c:v>
                </c:pt>
                <c:pt idx="20">
                  <c:v>4.0359999999999996</c:v>
                </c:pt>
                <c:pt idx="21">
                  <c:v>4.032</c:v>
                </c:pt>
                <c:pt idx="22">
                  <c:v>4.024</c:v>
                </c:pt>
                <c:pt idx="23">
                  <c:v>4.0129999999999999</c:v>
                </c:pt>
                <c:pt idx="24">
                  <c:v>4.0010000000000003</c:v>
                </c:pt>
                <c:pt idx="25">
                  <c:v>3.9860000000000002</c:v>
                </c:pt>
                <c:pt idx="26">
                  <c:v>3.9689999999999999</c:v>
                </c:pt>
                <c:pt idx="27">
                  <c:v>3.952</c:v>
                </c:pt>
                <c:pt idx="28">
                  <c:v>3.9329999999999998</c:v>
                </c:pt>
                <c:pt idx="29">
                  <c:v>3.9140000000000001</c:v>
                </c:pt>
              </c:numCache>
            </c:numRef>
          </c:val>
          <c:smooth val="0"/>
          <c:extLst>
            <c:ext xmlns:c16="http://schemas.microsoft.com/office/drawing/2014/chart" uri="{C3380CC4-5D6E-409C-BE32-E72D297353CC}">
              <c16:uniqueId val="{00000003-750D-4E22-9AE2-B5DC9923EB4E}"/>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a:pPr>
                <a:r>
                  <a:rPr lang="en-US" dirty="0"/>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5"/>
          <c:min val="-1"/>
        </c:scaling>
        <c:delete val="0"/>
        <c:axPos val="l"/>
        <c:title>
          <c:tx>
            <c:rich>
              <a:bodyPr rot="-5400000" vert="horz"/>
              <a:lstStyle/>
              <a:p>
                <a:pPr>
                  <a:defRPr/>
                </a:pPr>
                <a:r>
                  <a:rPr lang="en-US" dirty="0"/>
                  <a:t>Yield (%)</a:t>
                </a:r>
              </a:p>
            </c:rich>
          </c:tx>
          <c:layout>
            <c:manualLayout>
              <c:xMode val="edge"/>
              <c:yMode val="edge"/>
              <c:x val="1.1339554777874988E-2"/>
              <c:y val="0.33842028342511155"/>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966868122947506"/>
          <c:y val="6.9267091443932005E-2"/>
          <c:w val="0.64730788202725698"/>
          <c:h val="0.66533743950346791"/>
        </c:manualLayout>
      </c:layout>
      <c:lineChart>
        <c:grouping val="standard"/>
        <c:varyColors val="0"/>
        <c:ser>
          <c:idx val="0"/>
          <c:order val="0"/>
          <c:tx>
            <c:strRef>
              <c:f>Sheet1!$B$1</c:f>
              <c:strCache>
                <c:ptCount val="1"/>
                <c:pt idx="0">
                  <c:v>12/31/2023</c:v>
                </c:pt>
              </c:strCache>
            </c:strRef>
          </c:tx>
          <c:spPr>
            <a:ln>
              <a:solidFill>
                <a:schemeClr val="accent1"/>
              </a:solidFill>
            </a:ln>
          </c:spPr>
          <c:marker>
            <c:symbol val="none"/>
          </c:marker>
          <c:dLbls>
            <c:dLbl>
              <c:idx val="29"/>
              <c:layout>
                <c:manualLayout>
                  <c:x val="0"/>
                  <c:y val="1.8260048066280871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913F-42FB-8C8A-0414A380C195}"/>
                </c:ext>
              </c:extLst>
            </c:dLbl>
            <c:spPr>
              <a:noFill/>
              <a:ln>
                <a:noFill/>
              </a:ln>
              <a:effectLst/>
            </c:spPr>
            <c:txPr>
              <a:bodyPr wrap="square" lIns="38100" tIns="19050" rIns="38100" bIns="19050" anchor="ctr">
                <a:spAutoFit/>
              </a:bodyPr>
              <a:lstStyle/>
              <a:p>
                <a:pPr>
                  <a:defRPr sz="700">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3.012</c:v>
                </c:pt>
                <c:pt idx="1">
                  <c:v>2.3570000000000002</c:v>
                </c:pt>
                <c:pt idx="2">
                  <c:v>2.1139999999999999</c:v>
                </c:pt>
                <c:pt idx="3">
                  <c:v>1.96</c:v>
                </c:pt>
                <c:pt idx="4">
                  <c:v>1.881</c:v>
                </c:pt>
                <c:pt idx="5">
                  <c:v>1.863</c:v>
                </c:pt>
                <c:pt idx="6">
                  <c:v>1.8859999999999999</c:v>
                </c:pt>
                <c:pt idx="7">
                  <c:v>1.93</c:v>
                </c:pt>
                <c:pt idx="8">
                  <c:v>1.986</c:v>
                </c:pt>
                <c:pt idx="9">
                  <c:v>2.0449999999999999</c:v>
                </c:pt>
                <c:pt idx="10">
                  <c:v>2.101</c:v>
                </c:pt>
                <c:pt idx="11">
                  <c:v>2.1509999999999998</c:v>
                </c:pt>
                <c:pt idx="12">
                  <c:v>2.194</c:v>
                </c:pt>
                <c:pt idx="13">
                  <c:v>2.2269999999999999</c:v>
                </c:pt>
                <c:pt idx="14">
                  <c:v>2.2519999999999998</c:v>
                </c:pt>
                <c:pt idx="15">
                  <c:v>2.27</c:v>
                </c:pt>
                <c:pt idx="16">
                  <c:v>2.2789999999999999</c:v>
                </c:pt>
                <c:pt idx="17">
                  <c:v>2.2829999999999999</c:v>
                </c:pt>
                <c:pt idx="18">
                  <c:v>2.282</c:v>
                </c:pt>
                <c:pt idx="19">
                  <c:v>2.2770000000000001</c:v>
                </c:pt>
                <c:pt idx="20">
                  <c:v>2.2690000000000001</c:v>
                </c:pt>
                <c:pt idx="21">
                  <c:v>2.2599999999999998</c:v>
                </c:pt>
                <c:pt idx="22">
                  <c:v>2.2509999999999999</c:v>
                </c:pt>
                <c:pt idx="23">
                  <c:v>2.242</c:v>
                </c:pt>
                <c:pt idx="24">
                  <c:v>2.234</c:v>
                </c:pt>
                <c:pt idx="25">
                  <c:v>2.2269999999999999</c:v>
                </c:pt>
                <c:pt idx="26">
                  <c:v>2.2229999999999999</c:v>
                </c:pt>
                <c:pt idx="27">
                  <c:v>2.222</c:v>
                </c:pt>
                <c:pt idx="28">
                  <c:v>2.2229999999999999</c:v>
                </c:pt>
                <c:pt idx="29">
                  <c:v>2.2280000000000002</c:v>
                </c:pt>
              </c:numCache>
            </c:numRef>
          </c:val>
          <c:smooth val="0"/>
          <c:extLst>
            <c:ext xmlns:c16="http://schemas.microsoft.com/office/drawing/2014/chart" uri="{C3380CC4-5D6E-409C-BE32-E72D297353CC}">
              <c16:uniqueId val="{00000001-913F-42FB-8C8A-0414A380C195}"/>
            </c:ext>
          </c:extLst>
        </c:ser>
        <c:ser>
          <c:idx val="1"/>
          <c:order val="1"/>
          <c:tx>
            <c:strRef>
              <c:f>Sheet1!$C$1</c:f>
              <c:strCache>
                <c:ptCount val="1"/>
                <c:pt idx="0">
                  <c:v>12/31/2022</c:v>
                </c:pt>
              </c:strCache>
            </c:strRef>
          </c:tx>
          <c:spPr>
            <a:ln>
              <a:solidFill>
                <a:schemeClr val="bg1">
                  <a:lumMod val="65000"/>
                </a:schemeClr>
              </a:solidFill>
            </a:ln>
          </c:spPr>
          <c:marker>
            <c:symbol val="none"/>
          </c:marker>
          <c:dLbls>
            <c:dLbl>
              <c:idx val="29"/>
              <c:layout>
                <c:manualLayout>
                  <c:x val="0"/>
                  <c:y val="-1.6733601070950507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913F-42FB-8C8A-0414A380C195}"/>
                </c:ext>
              </c:extLst>
            </c:dLbl>
            <c:spPr>
              <a:noFill/>
              <a:ln>
                <a:noFill/>
              </a:ln>
              <a:effectLst/>
            </c:spPr>
            <c:txPr>
              <a:bodyPr wrap="square" lIns="38100" tIns="19050" rIns="38100" bIns="19050" anchor="ctr">
                <a:spAutoFit/>
              </a:bodyPr>
              <a:lstStyle/>
              <a:p>
                <a:pPr>
                  <a:defRPr sz="700">
                    <a:solidFill>
                      <a:schemeClr val="bg1">
                        <a:lumMod val="50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2.2799999999999998</c:v>
                </c:pt>
                <c:pt idx="1">
                  <c:v>2.621</c:v>
                </c:pt>
                <c:pt idx="2">
                  <c:v>2.4340000000000002</c:v>
                </c:pt>
                <c:pt idx="3">
                  <c:v>2.496</c:v>
                </c:pt>
                <c:pt idx="4">
                  <c:v>2.4740000000000002</c:v>
                </c:pt>
                <c:pt idx="5">
                  <c:v>2.4569999999999999</c:v>
                </c:pt>
                <c:pt idx="6">
                  <c:v>2.4510000000000001</c:v>
                </c:pt>
                <c:pt idx="7">
                  <c:v>2.4550000000000001</c:v>
                </c:pt>
                <c:pt idx="8">
                  <c:v>2.4689999999999999</c:v>
                </c:pt>
                <c:pt idx="9">
                  <c:v>2.488</c:v>
                </c:pt>
                <c:pt idx="10">
                  <c:v>2.5110000000000001</c:v>
                </c:pt>
                <c:pt idx="11">
                  <c:v>2.532</c:v>
                </c:pt>
                <c:pt idx="12">
                  <c:v>2.5510000000000002</c:v>
                </c:pt>
                <c:pt idx="13">
                  <c:v>2.5659999999999998</c:v>
                </c:pt>
                <c:pt idx="14">
                  <c:v>2.5739999999999998</c:v>
                </c:pt>
                <c:pt idx="15">
                  <c:v>2.5760000000000001</c:v>
                </c:pt>
                <c:pt idx="16">
                  <c:v>2.5720000000000001</c:v>
                </c:pt>
                <c:pt idx="17">
                  <c:v>2.5609999999999999</c:v>
                </c:pt>
                <c:pt idx="18">
                  <c:v>2.5459999999999998</c:v>
                </c:pt>
                <c:pt idx="19">
                  <c:v>2.5270000000000001</c:v>
                </c:pt>
                <c:pt idx="20">
                  <c:v>2.5049999999999999</c:v>
                </c:pt>
                <c:pt idx="21">
                  <c:v>2.4820000000000002</c:v>
                </c:pt>
                <c:pt idx="22">
                  <c:v>2.46</c:v>
                </c:pt>
                <c:pt idx="23">
                  <c:v>2.4390000000000001</c:v>
                </c:pt>
                <c:pt idx="24">
                  <c:v>2.4209999999999998</c:v>
                </c:pt>
                <c:pt idx="25">
                  <c:v>2.4079999999999999</c:v>
                </c:pt>
                <c:pt idx="26">
                  <c:v>2.4</c:v>
                </c:pt>
                <c:pt idx="27">
                  <c:v>2.3980000000000001</c:v>
                </c:pt>
                <c:pt idx="28">
                  <c:v>2.403</c:v>
                </c:pt>
                <c:pt idx="29">
                  <c:v>2.415</c:v>
                </c:pt>
              </c:numCache>
            </c:numRef>
          </c:val>
          <c:smooth val="0"/>
          <c:extLst>
            <c:ext xmlns:c16="http://schemas.microsoft.com/office/drawing/2014/chart" uri="{C3380CC4-5D6E-409C-BE32-E72D297353CC}">
              <c16:uniqueId val="{00000003-913F-42FB-8C8A-0414A380C195}"/>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a:pPr>
                <a:r>
                  <a:rPr lang="en-US" dirty="0"/>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5"/>
          <c:min val="-1"/>
        </c:scaling>
        <c:delete val="0"/>
        <c:axPos val="l"/>
        <c:title>
          <c:tx>
            <c:rich>
              <a:bodyPr rot="-5400000" vert="horz"/>
              <a:lstStyle/>
              <a:p>
                <a:pPr>
                  <a:defRPr/>
                </a:pPr>
                <a:r>
                  <a:rPr lang="en-US" dirty="0"/>
                  <a:t>Yield (%)</a:t>
                </a:r>
              </a:p>
            </c:rich>
          </c:tx>
          <c:layout>
            <c:manualLayout>
              <c:xMode val="edge"/>
              <c:yMode val="edge"/>
              <c:x val="1.1339554777874988E-2"/>
              <c:y val="0.33842028342511155"/>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966868122947506"/>
          <c:y val="6.9267091443932005E-2"/>
          <c:w val="0.64730788202725698"/>
          <c:h val="0.66533743950346791"/>
        </c:manualLayout>
      </c:layout>
      <c:lineChart>
        <c:grouping val="standard"/>
        <c:varyColors val="0"/>
        <c:ser>
          <c:idx val="0"/>
          <c:order val="0"/>
          <c:tx>
            <c:strRef>
              <c:f>Sheet1!$B$1</c:f>
              <c:strCache>
                <c:ptCount val="1"/>
                <c:pt idx="0">
                  <c:v>12/31/2023</c:v>
                </c:pt>
              </c:strCache>
            </c:strRef>
          </c:tx>
          <c:spPr>
            <a:ln>
              <a:solidFill>
                <a:schemeClr val="accent1"/>
              </a:solidFill>
            </a:ln>
          </c:spPr>
          <c:marker>
            <c:symbol val="none"/>
          </c:marker>
          <c:dLbls>
            <c:dLbl>
              <c:idx val="29"/>
              <c:layout>
                <c:manualLayout>
                  <c:x val="0"/>
                  <c:y val="-1.480956634938705E-2"/>
                </c:manualLayout>
              </c:layout>
              <c:spPr>
                <a:noFill/>
                <a:ln>
                  <a:noFill/>
                </a:ln>
                <a:effectLst/>
              </c:spPr>
              <c:txPr>
                <a:bodyPr wrap="square" lIns="38100" tIns="19050" rIns="38100" bIns="19050" anchor="ctr">
                  <a:noAutofit/>
                </a:bodyPr>
                <a:lstStyle/>
                <a:p>
                  <a:pPr>
                    <a:defRPr sz="700">
                      <a:solidFill>
                        <a:schemeClr val="tx2"/>
                      </a:solidFill>
                    </a:defRPr>
                  </a:pPr>
                  <a:endParaRPr lang="en-US"/>
                </a:p>
              </c:txPr>
              <c:showLegendKey val="0"/>
              <c:showVal val="0"/>
              <c:showCatName val="0"/>
              <c:showSerName val="1"/>
              <c:showPercent val="0"/>
              <c:showBubbleSize val="0"/>
              <c:extLst>
                <c:ext xmlns:c15="http://schemas.microsoft.com/office/drawing/2012/chart" uri="{CE6537A1-D6FC-4f65-9D91-7224C49458BB}">
                  <c15:layout>
                    <c:manualLayout>
                      <c:w val="0.17970605744209928"/>
                      <c:h val="8.4086345381526081E-2"/>
                    </c:manualLayout>
                  </c15:layout>
                </c:ext>
                <c:ext xmlns:c16="http://schemas.microsoft.com/office/drawing/2014/chart" uri="{C3380CC4-5D6E-409C-BE32-E72D297353CC}">
                  <c16:uniqueId val="{00000000-7FB8-40D9-AB31-D86AB9CA44EA}"/>
                </c:ext>
              </c:extLst>
            </c:dLbl>
            <c:spPr>
              <a:noFill/>
              <a:ln>
                <a:noFill/>
              </a:ln>
              <a:effectLst/>
            </c:spPr>
            <c:txPr>
              <a:bodyPr wrap="square" lIns="38100" tIns="19050" rIns="38100" bIns="19050" anchor="ctr">
                <a:spAutoFit/>
              </a:bodyPr>
              <a:lstStyle/>
              <a:p>
                <a:pPr>
                  <a:defRPr sz="700">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-2.5999999999999999E-2</c:v>
                </c:pt>
                <c:pt idx="1">
                  <c:v>4.8000000000000001E-2</c:v>
                </c:pt>
                <c:pt idx="2">
                  <c:v>5.3999999999999999E-2</c:v>
                </c:pt>
                <c:pt idx="3">
                  <c:v>0.13600000000000001</c:v>
                </c:pt>
                <c:pt idx="4">
                  <c:v>0.22600000000000001</c:v>
                </c:pt>
                <c:pt idx="5">
                  <c:v>0.26800000000000002</c:v>
                </c:pt>
                <c:pt idx="6">
                  <c:v>0.36199999999999999</c:v>
                </c:pt>
                <c:pt idx="7">
                  <c:v>0.48299999999999998</c:v>
                </c:pt>
                <c:pt idx="8">
                  <c:v>0.56899999999999995</c:v>
                </c:pt>
                <c:pt idx="9">
                  <c:v>0.66700000000000004</c:v>
                </c:pt>
                <c:pt idx="10">
                  <c:v>0.76300000000000001</c:v>
                </c:pt>
                <c:pt idx="11">
                  <c:v>0.85499999999999998</c:v>
                </c:pt>
                <c:pt idx="12">
                  <c:v>0.94199999999999995</c:v>
                </c:pt>
                <c:pt idx="13">
                  <c:v>1.0229999999999999</c:v>
                </c:pt>
                <c:pt idx="14">
                  <c:v>1.099</c:v>
                </c:pt>
                <c:pt idx="15">
                  <c:v>1.1679999999999999</c:v>
                </c:pt>
                <c:pt idx="16">
                  <c:v>1.2310000000000001</c:v>
                </c:pt>
                <c:pt idx="17">
                  <c:v>1.2889999999999999</c:v>
                </c:pt>
                <c:pt idx="18">
                  <c:v>1.3420000000000001</c:v>
                </c:pt>
                <c:pt idx="19">
                  <c:v>1.389</c:v>
                </c:pt>
                <c:pt idx="20">
                  <c:v>1.431</c:v>
                </c:pt>
                <c:pt idx="21">
                  <c:v>1.4690000000000001</c:v>
                </c:pt>
                <c:pt idx="22">
                  <c:v>1.502</c:v>
                </c:pt>
                <c:pt idx="23">
                  <c:v>1.5309999999999999</c:v>
                </c:pt>
                <c:pt idx="24">
                  <c:v>1.556</c:v>
                </c:pt>
                <c:pt idx="25">
                  <c:v>1.577</c:v>
                </c:pt>
                <c:pt idx="26">
                  <c:v>1.5940000000000001</c:v>
                </c:pt>
                <c:pt idx="27">
                  <c:v>1.6080000000000001</c:v>
                </c:pt>
                <c:pt idx="28">
                  <c:v>1.62</c:v>
                </c:pt>
                <c:pt idx="29">
                  <c:v>1.629</c:v>
                </c:pt>
              </c:numCache>
            </c:numRef>
          </c:val>
          <c:smooth val="0"/>
          <c:extLst>
            <c:ext xmlns:c16="http://schemas.microsoft.com/office/drawing/2014/chart" uri="{C3380CC4-5D6E-409C-BE32-E72D297353CC}">
              <c16:uniqueId val="{00000001-7FB8-40D9-AB31-D86AB9CA44EA}"/>
            </c:ext>
          </c:extLst>
        </c:ser>
        <c:ser>
          <c:idx val="1"/>
          <c:order val="1"/>
          <c:tx>
            <c:strRef>
              <c:f>Sheet1!$C$1</c:f>
              <c:strCache>
                <c:ptCount val="1"/>
                <c:pt idx="0">
                  <c:v>12/31/2022</c:v>
                </c:pt>
              </c:strCache>
            </c:strRef>
          </c:tx>
          <c:spPr>
            <a:ln>
              <a:solidFill>
                <a:schemeClr val="bg1">
                  <a:lumMod val="65000"/>
                </a:schemeClr>
              </a:solidFill>
            </a:ln>
          </c:spPr>
          <c:marker>
            <c:symbol val="none"/>
          </c:marker>
          <c:dLbls>
            <c:dLbl>
              <c:idx val="29"/>
              <c:layout>
                <c:manualLayout>
                  <c:x val="0"/>
                  <c:y val="2.888720235271796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7FB8-40D9-AB31-D86AB9CA44EA}"/>
                </c:ext>
              </c:extLst>
            </c:dLbl>
            <c:spPr>
              <a:noFill/>
              <a:ln>
                <a:noFill/>
              </a:ln>
              <a:effectLst/>
            </c:spPr>
            <c:txPr>
              <a:bodyPr wrap="square" lIns="38100" tIns="19050" rIns="38100" bIns="19050" anchor="ctr">
                <a:spAutoFit/>
              </a:bodyPr>
              <a:lstStyle/>
              <a:p>
                <a:pPr>
                  <a:defRPr sz="700">
                    <a:solidFill>
                      <a:schemeClr val="bg1">
                        <a:lumMod val="50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1.4999999999999999E-2</c:v>
                </c:pt>
                <c:pt idx="1">
                  <c:v>0.03</c:v>
                </c:pt>
                <c:pt idx="2">
                  <c:v>6.0999999999999999E-2</c:v>
                </c:pt>
                <c:pt idx="3">
                  <c:v>0.16</c:v>
                </c:pt>
                <c:pt idx="4">
                  <c:v>0.25700000000000001</c:v>
                </c:pt>
                <c:pt idx="5">
                  <c:v>0.34799999999999998</c:v>
                </c:pt>
                <c:pt idx="6">
                  <c:v>0.437</c:v>
                </c:pt>
                <c:pt idx="7">
                  <c:v>0.50800000000000001</c:v>
                </c:pt>
                <c:pt idx="8">
                  <c:v>0.51600000000000001</c:v>
                </c:pt>
                <c:pt idx="9">
                  <c:v>0.61099999999999999</c:v>
                </c:pt>
                <c:pt idx="10">
                  <c:v>0.69499999999999995</c:v>
                </c:pt>
                <c:pt idx="11">
                  <c:v>0.78</c:v>
                </c:pt>
                <c:pt idx="12">
                  <c:v>0.86399999999999999</c:v>
                </c:pt>
                <c:pt idx="13">
                  <c:v>0.94399999999999995</c:v>
                </c:pt>
                <c:pt idx="14">
                  <c:v>1.0189999999999999</c:v>
                </c:pt>
                <c:pt idx="15">
                  <c:v>1.0880000000000001</c:v>
                </c:pt>
                <c:pt idx="16">
                  <c:v>1.151</c:v>
                </c:pt>
                <c:pt idx="17">
                  <c:v>1.2070000000000001</c:v>
                </c:pt>
                <c:pt idx="18">
                  <c:v>1.2569999999999999</c:v>
                </c:pt>
                <c:pt idx="19">
                  <c:v>1.3009999999999999</c:v>
                </c:pt>
                <c:pt idx="20">
                  <c:v>1.339</c:v>
                </c:pt>
                <c:pt idx="21">
                  <c:v>1.3720000000000001</c:v>
                </c:pt>
                <c:pt idx="22">
                  <c:v>1.401</c:v>
                </c:pt>
                <c:pt idx="23">
                  <c:v>1.427</c:v>
                </c:pt>
                <c:pt idx="24">
                  <c:v>1.45</c:v>
                </c:pt>
                <c:pt idx="25">
                  <c:v>1.4710000000000001</c:v>
                </c:pt>
                <c:pt idx="26">
                  <c:v>1.49</c:v>
                </c:pt>
                <c:pt idx="27">
                  <c:v>1.508</c:v>
                </c:pt>
                <c:pt idx="28">
                  <c:v>1.5249999999999999</c:v>
                </c:pt>
                <c:pt idx="29">
                  <c:v>1.5409999999999999</c:v>
                </c:pt>
              </c:numCache>
            </c:numRef>
          </c:val>
          <c:smooth val="0"/>
          <c:extLst>
            <c:ext xmlns:c16="http://schemas.microsoft.com/office/drawing/2014/chart" uri="{C3380CC4-5D6E-409C-BE32-E72D297353CC}">
              <c16:uniqueId val="{00000003-7FB8-40D9-AB31-D86AB9CA44EA}"/>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a:pPr>
                <a:r>
                  <a:rPr lang="en-US" dirty="0"/>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5"/>
          <c:min val="-1"/>
        </c:scaling>
        <c:delete val="0"/>
        <c:axPos val="l"/>
        <c:title>
          <c:tx>
            <c:rich>
              <a:bodyPr rot="-5400000" vert="horz"/>
              <a:lstStyle/>
              <a:p>
                <a:pPr>
                  <a:defRPr/>
                </a:pPr>
                <a:r>
                  <a:rPr lang="en-US" dirty="0"/>
                  <a:t>Yield (%)</a:t>
                </a:r>
              </a:p>
            </c:rich>
          </c:tx>
          <c:layout>
            <c:manualLayout>
              <c:xMode val="edge"/>
              <c:yMode val="edge"/>
              <c:x val="1.1339554777874988E-2"/>
              <c:y val="0.33842028342511155"/>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966868122947506"/>
          <c:y val="6.9267091443932005E-2"/>
          <c:w val="0.64730788202725698"/>
          <c:h val="0.66533743950346791"/>
        </c:manualLayout>
      </c:layout>
      <c:lineChart>
        <c:grouping val="standard"/>
        <c:varyColors val="0"/>
        <c:ser>
          <c:idx val="0"/>
          <c:order val="0"/>
          <c:tx>
            <c:strRef>
              <c:f>Sheet1!$B$1</c:f>
              <c:strCache>
                <c:ptCount val="1"/>
                <c:pt idx="0">
                  <c:v>12/31/2023</c:v>
                </c:pt>
              </c:strCache>
            </c:strRef>
          </c:tx>
          <c:spPr>
            <a:ln>
              <a:solidFill>
                <a:schemeClr val="accent1"/>
              </a:solidFill>
            </a:ln>
          </c:spPr>
          <c:marker>
            <c:symbol val="none"/>
          </c:marker>
          <c:dLbls>
            <c:dLbl>
              <c:idx val="29"/>
              <c:layout>
                <c:manualLayout>
                  <c:x val="0"/>
                  <c:y val="2.6626848601756067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913F-42FB-8C8A-0414A380C195}"/>
                </c:ext>
              </c:extLst>
            </c:dLbl>
            <c:spPr>
              <a:noFill/>
              <a:ln>
                <a:noFill/>
              </a:ln>
              <a:effectLst/>
            </c:spPr>
            <c:txPr>
              <a:bodyPr wrap="square" lIns="38100" tIns="19050" rIns="38100" bIns="19050" anchor="ctr">
                <a:spAutoFit/>
              </a:bodyPr>
              <a:lstStyle/>
              <a:p>
                <a:pPr>
                  <a:defRPr sz="700">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4.5149999999999997</c:v>
                </c:pt>
                <c:pt idx="1">
                  <c:v>3.7919999999999998</c:v>
                </c:pt>
                <c:pt idx="2">
                  <c:v>3.4260000000000002</c:v>
                </c:pt>
                <c:pt idx="3">
                  <c:v>3.2349999999999999</c:v>
                </c:pt>
                <c:pt idx="4">
                  <c:v>3.149</c:v>
                </c:pt>
                <c:pt idx="5">
                  <c:v>3.12</c:v>
                </c:pt>
                <c:pt idx="6">
                  <c:v>3.1190000000000002</c:v>
                </c:pt>
                <c:pt idx="7">
                  <c:v>3.129</c:v>
                </c:pt>
                <c:pt idx="8">
                  <c:v>3.141</c:v>
                </c:pt>
                <c:pt idx="9">
                  <c:v>3.15</c:v>
                </c:pt>
                <c:pt idx="10">
                  <c:v>3.1539999999999999</c:v>
                </c:pt>
                <c:pt idx="11">
                  <c:v>3.1539999999999999</c:v>
                </c:pt>
                <c:pt idx="12">
                  <c:v>3.1509999999999998</c:v>
                </c:pt>
                <c:pt idx="13">
                  <c:v>3.145</c:v>
                </c:pt>
                <c:pt idx="14">
                  <c:v>3.137</c:v>
                </c:pt>
                <c:pt idx="15">
                  <c:v>3.129</c:v>
                </c:pt>
                <c:pt idx="16">
                  <c:v>3.121</c:v>
                </c:pt>
                <c:pt idx="17">
                  <c:v>3.1139999999999999</c:v>
                </c:pt>
                <c:pt idx="18">
                  <c:v>3.1070000000000002</c:v>
                </c:pt>
                <c:pt idx="19">
                  <c:v>3.101</c:v>
                </c:pt>
                <c:pt idx="20">
                  <c:v>3.0960000000000001</c:v>
                </c:pt>
                <c:pt idx="21">
                  <c:v>3.0910000000000002</c:v>
                </c:pt>
                <c:pt idx="22">
                  <c:v>3.0870000000000002</c:v>
                </c:pt>
                <c:pt idx="23">
                  <c:v>3.0819999999999999</c:v>
                </c:pt>
                <c:pt idx="24">
                  <c:v>3.0779999999999998</c:v>
                </c:pt>
                <c:pt idx="25">
                  <c:v>3.073</c:v>
                </c:pt>
                <c:pt idx="26">
                  <c:v>3.0680000000000001</c:v>
                </c:pt>
                <c:pt idx="27">
                  <c:v>3.0630000000000002</c:v>
                </c:pt>
                <c:pt idx="28">
                  <c:v>3.0569999999999999</c:v>
                </c:pt>
                <c:pt idx="29">
                  <c:v>3.05</c:v>
                </c:pt>
              </c:numCache>
            </c:numRef>
          </c:val>
          <c:smooth val="0"/>
          <c:extLst>
            <c:ext xmlns:c16="http://schemas.microsoft.com/office/drawing/2014/chart" uri="{C3380CC4-5D6E-409C-BE32-E72D297353CC}">
              <c16:uniqueId val="{00000001-913F-42FB-8C8A-0414A380C195}"/>
            </c:ext>
          </c:extLst>
        </c:ser>
        <c:ser>
          <c:idx val="1"/>
          <c:order val="1"/>
          <c:tx>
            <c:strRef>
              <c:f>Sheet1!$C$1</c:f>
              <c:strCache>
                <c:ptCount val="1"/>
                <c:pt idx="0">
                  <c:v>12/31/2022</c:v>
                </c:pt>
              </c:strCache>
            </c:strRef>
          </c:tx>
          <c:spPr>
            <a:ln>
              <a:solidFill>
                <a:schemeClr val="bg1">
                  <a:lumMod val="65000"/>
                </a:schemeClr>
              </a:solidFill>
            </a:ln>
          </c:spPr>
          <c:marker>
            <c:symbol val="none"/>
          </c:marker>
          <c:dLbls>
            <c:dLbl>
              <c:idx val="29"/>
              <c:layout>
                <c:manualLayout>
                  <c:x val="0"/>
                  <c:y val="-8.3668005354752724E-3"/>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913F-42FB-8C8A-0414A380C195}"/>
                </c:ext>
              </c:extLst>
            </c:dLbl>
            <c:spPr>
              <a:noFill/>
              <a:ln>
                <a:noFill/>
              </a:ln>
              <a:effectLst/>
            </c:spPr>
            <c:txPr>
              <a:bodyPr wrap="square" lIns="38100" tIns="19050" rIns="38100" bIns="19050" anchor="ctr">
                <a:spAutoFit/>
              </a:bodyPr>
              <a:lstStyle/>
              <a:p>
                <a:pPr>
                  <a:defRPr sz="700">
                    <a:solidFill>
                      <a:schemeClr val="bg1">
                        <a:lumMod val="50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4.4210000000000003</c:v>
                </c:pt>
                <c:pt idx="1">
                  <c:v>3.964</c:v>
                </c:pt>
                <c:pt idx="2">
                  <c:v>3.6619999999999999</c:v>
                </c:pt>
                <c:pt idx="3">
                  <c:v>3.4710000000000001</c:v>
                </c:pt>
                <c:pt idx="4">
                  <c:v>3.359</c:v>
                </c:pt>
                <c:pt idx="5">
                  <c:v>3.302</c:v>
                </c:pt>
                <c:pt idx="6">
                  <c:v>3.28</c:v>
                </c:pt>
                <c:pt idx="7">
                  <c:v>3.28</c:v>
                </c:pt>
                <c:pt idx="8">
                  <c:v>3.2909999999999999</c:v>
                </c:pt>
                <c:pt idx="9">
                  <c:v>3.3079999999999998</c:v>
                </c:pt>
                <c:pt idx="10">
                  <c:v>3.3260000000000001</c:v>
                </c:pt>
                <c:pt idx="11">
                  <c:v>3.3410000000000002</c:v>
                </c:pt>
                <c:pt idx="12">
                  <c:v>3.3530000000000002</c:v>
                </c:pt>
                <c:pt idx="13">
                  <c:v>3.3620000000000001</c:v>
                </c:pt>
                <c:pt idx="14">
                  <c:v>3.3660000000000001</c:v>
                </c:pt>
                <c:pt idx="15">
                  <c:v>3.3660000000000001</c:v>
                </c:pt>
                <c:pt idx="16">
                  <c:v>3.3639999999999999</c:v>
                </c:pt>
                <c:pt idx="17">
                  <c:v>3.359</c:v>
                </c:pt>
                <c:pt idx="18">
                  <c:v>3.3519999999999999</c:v>
                </c:pt>
                <c:pt idx="19">
                  <c:v>3.3439999999999999</c:v>
                </c:pt>
                <c:pt idx="20">
                  <c:v>3.335</c:v>
                </c:pt>
                <c:pt idx="21">
                  <c:v>3.327</c:v>
                </c:pt>
                <c:pt idx="22">
                  <c:v>3.3180000000000001</c:v>
                </c:pt>
                <c:pt idx="23">
                  <c:v>3.31</c:v>
                </c:pt>
                <c:pt idx="24">
                  <c:v>3.3029999999999999</c:v>
                </c:pt>
                <c:pt idx="25">
                  <c:v>3.2970000000000002</c:v>
                </c:pt>
                <c:pt idx="26">
                  <c:v>3.2919999999999998</c:v>
                </c:pt>
                <c:pt idx="27">
                  <c:v>3.2869999999999999</c:v>
                </c:pt>
                <c:pt idx="28">
                  <c:v>3.2839999999999998</c:v>
                </c:pt>
                <c:pt idx="29">
                  <c:v>3.282</c:v>
                </c:pt>
              </c:numCache>
            </c:numRef>
          </c:val>
          <c:smooth val="0"/>
          <c:extLst>
            <c:ext xmlns:c16="http://schemas.microsoft.com/office/drawing/2014/chart" uri="{C3380CC4-5D6E-409C-BE32-E72D297353CC}">
              <c16:uniqueId val="{00000003-913F-42FB-8C8A-0414A380C195}"/>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a:pPr>
                <a:r>
                  <a:rPr lang="en-US" dirty="0"/>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5"/>
          <c:min val="-1"/>
        </c:scaling>
        <c:delete val="0"/>
        <c:axPos val="l"/>
        <c:title>
          <c:tx>
            <c:rich>
              <a:bodyPr rot="-5400000" vert="horz"/>
              <a:lstStyle/>
              <a:p>
                <a:pPr>
                  <a:defRPr/>
                </a:pPr>
                <a:r>
                  <a:rPr lang="en-US" dirty="0"/>
                  <a:t>Yield (%)</a:t>
                </a:r>
              </a:p>
            </c:rich>
          </c:tx>
          <c:layout>
            <c:manualLayout>
              <c:xMode val="edge"/>
              <c:yMode val="edge"/>
              <c:x val="1.1339554777874988E-2"/>
              <c:y val="0.33842028342511155"/>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966868122947506"/>
          <c:y val="6.9267091443932005E-2"/>
          <c:w val="0.64730788202725698"/>
          <c:h val="0.66533743950346791"/>
        </c:manualLayout>
      </c:layout>
      <c:lineChart>
        <c:grouping val="standard"/>
        <c:varyColors val="0"/>
        <c:ser>
          <c:idx val="0"/>
          <c:order val="0"/>
          <c:tx>
            <c:strRef>
              <c:f>Sheet1!$B$1</c:f>
              <c:strCache>
                <c:ptCount val="1"/>
                <c:pt idx="0">
                  <c:v>12/31/2023</c:v>
                </c:pt>
              </c:strCache>
            </c:strRef>
          </c:tx>
          <c:spPr>
            <a:ln>
              <a:solidFill>
                <a:schemeClr val="accent1"/>
              </a:solidFill>
            </a:ln>
          </c:spPr>
          <c:marker>
            <c:symbol val="none"/>
          </c:marker>
          <c:dLbls>
            <c:dLbl>
              <c:idx val="29"/>
              <c:layout>
                <c:manualLayout>
                  <c:x val="0"/>
                  <c:y val="-2.7360096554195794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7FB8-40D9-AB31-D86AB9CA44EA}"/>
                </c:ext>
              </c:extLst>
            </c:dLbl>
            <c:spPr>
              <a:noFill/>
              <a:ln>
                <a:noFill/>
              </a:ln>
              <a:effectLst/>
            </c:spPr>
            <c:txPr>
              <a:bodyPr wrap="square" lIns="38100" tIns="19050" rIns="38100" bIns="19050" anchor="ctr">
                <a:spAutoFit/>
              </a:bodyPr>
              <a:lstStyle/>
              <a:p>
                <a:pPr>
                  <a:defRPr sz="700">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Sheet1!$B$2:$B$31</c:f>
              <c:numCache>
                <c:formatCode>General</c:formatCode>
                <c:ptCount val="30"/>
                <c:pt idx="0">
                  <c:v>3.9140000000000001</c:v>
                </c:pt>
                <c:pt idx="1">
                  <c:v>3.6469999999999998</c:v>
                </c:pt>
                <c:pt idx="2">
                  <c:v>3.61</c:v>
                </c:pt>
                <c:pt idx="3">
                  <c:v>3.6539999999999999</c:v>
                </c:pt>
                <c:pt idx="4">
                  <c:v>3.7050000000000001</c:v>
                </c:pt>
                <c:pt idx="5">
                  <c:v>3.758</c:v>
                </c:pt>
                <c:pt idx="6">
                  <c:v>3.8119999999999998</c:v>
                </c:pt>
                <c:pt idx="7">
                  <c:v>3.863</c:v>
                </c:pt>
                <c:pt idx="8">
                  <c:v>3.9129999999999998</c:v>
                </c:pt>
                <c:pt idx="9">
                  <c:v>3.96</c:v>
                </c:pt>
                <c:pt idx="10">
                  <c:v>4.0039999999999996</c:v>
                </c:pt>
                <c:pt idx="11">
                  <c:v>4.0460000000000003</c:v>
                </c:pt>
                <c:pt idx="12">
                  <c:v>4.0839999999999996</c:v>
                </c:pt>
                <c:pt idx="13">
                  <c:v>4.12</c:v>
                </c:pt>
                <c:pt idx="14">
                  <c:v>4.1520000000000001</c:v>
                </c:pt>
                <c:pt idx="15">
                  <c:v>4.181</c:v>
                </c:pt>
                <c:pt idx="16">
                  <c:v>4.2069999999999999</c:v>
                </c:pt>
                <c:pt idx="17">
                  <c:v>4.2309999999999999</c:v>
                </c:pt>
                <c:pt idx="18">
                  <c:v>4.2510000000000003</c:v>
                </c:pt>
                <c:pt idx="19">
                  <c:v>4.2679999999999998</c:v>
                </c:pt>
                <c:pt idx="20">
                  <c:v>4.282</c:v>
                </c:pt>
                <c:pt idx="21">
                  <c:v>4.2939999999999996</c:v>
                </c:pt>
                <c:pt idx="22">
                  <c:v>4.3019999999999996</c:v>
                </c:pt>
                <c:pt idx="23">
                  <c:v>4.3079999999999998</c:v>
                </c:pt>
                <c:pt idx="24">
                  <c:v>4.3109999999999999</c:v>
                </c:pt>
                <c:pt idx="25">
                  <c:v>4.3120000000000003</c:v>
                </c:pt>
                <c:pt idx="26">
                  <c:v>4.3099999999999996</c:v>
                </c:pt>
                <c:pt idx="27">
                  <c:v>4.306</c:v>
                </c:pt>
                <c:pt idx="28">
                  <c:v>4.2990000000000004</c:v>
                </c:pt>
                <c:pt idx="29">
                  <c:v>4.29</c:v>
                </c:pt>
              </c:numCache>
            </c:numRef>
          </c:val>
          <c:smooth val="0"/>
          <c:extLst>
            <c:ext xmlns:c16="http://schemas.microsoft.com/office/drawing/2014/chart" uri="{C3380CC4-5D6E-409C-BE32-E72D297353CC}">
              <c16:uniqueId val="{00000001-7FB8-40D9-AB31-D86AB9CA44EA}"/>
            </c:ext>
          </c:extLst>
        </c:ser>
        <c:ser>
          <c:idx val="1"/>
          <c:order val="1"/>
          <c:tx>
            <c:strRef>
              <c:f>Sheet1!$C$1</c:f>
              <c:strCache>
                <c:ptCount val="1"/>
                <c:pt idx="0">
                  <c:v>12/31/2022</c:v>
                </c:pt>
              </c:strCache>
            </c:strRef>
          </c:tx>
          <c:spPr>
            <a:ln>
              <a:solidFill>
                <a:schemeClr val="bg1">
                  <a:lumMod val="65000"/>
                </a:schemeClr>
              </a:solidFill>
            </a:ln>
          </c:spPr>
          <c:marker>
            <c:symbol val="none"/>
          </c:marker>
          <c:dLbls>
            <c:dLbl>
              <c:idx val="29"/>
              <c:layout>
                <c:manualLayout>
                  <c:x val="0"/>
                  <c:y val="2.888720235271796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7FB8-40D9-AB31-D86AB9CA44EA}"/>
                </c:ext>
              </c:extLst>
            </c:dLbl>
            <c:spPr>
              <a:noFill/>
              <a:ln>
                <a:noFill/>
              </a:ln>
              <a:effectLst/>
            </c:spPr>
            <c:txPr>
              <a:bodyPr wrap="square" lIns="38100" tIns="19050" rIns="38100" bIns="19050" anchor="ctr">
                <a:spAutoFit/>
              </a:bodyPr>
              <a:lstStyle/>
              <a:p>
                <a:pPr>
                  <a:defRPr sz="700">
                    <a:solidFill>
                      <a:schemeClr val="bg1">
                        <a:lumMod val="50000"/>
                      </a:schemeClr>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Sheet1!$A$2:$A$31</c:f>
              <c:strCache>
                <c:ptCount val="30"/>
                <c:pt idx="0">
                  <c:v>1Y</c:v>
                </c:pt>
                <c:pt idx="4">
                  <c:v>5Y</c:v>
                </c:pt>
                <c:pt idx="9">
                  <c:v>10Y</c:v>
                </c:pt>
                <c:pt idx="19">
                  <c:v>20Y</c:v>
                </c:pt>
                <c:pt idx="29">
                  <c:v>30Y</c:v>
                </c:pt>
              </c:strCache>
            </c:strRef>
          </c:cat>
          <c:val>
            <c:numRef>
              <c:f>Sheet1!$C$2:$C$31</c:f>
              <c:numCache>
                <c:formatCode>General</c:formatCode>
                <c:ptCount val="30"/>
                <c:pt idx="0">
                  <c:v>3.335</c:v>
                </c:pt>
                <c:pt idx="1">
                  <c:v>3.4079999999999999</c:v>
                </c:pt>
                <c:pt idx="2">
                  <c:v>3.5270000000000001</c:v>
                </c:pt>
                <c:pt idx="3">
                  <c:v>3.62</c:v>
                </c:pt>
                <c:pt idx="4">
                  <c:v>3.7069999999999999</c:v>
                </c:pt>
                <c:pt idx="5">
                  <c:v>3.7869999999999999</c:v>
                </c:pt>
                <c:pt idx="6">
                  <c:v>3.8620000000000001</c:v>
                </c:pt>
                <c:pt idx="7">
                  <c:v>3.931</c:v>
                </c:pt>
                <c:pt idx="8">
                  <c:v>3.9950000000000001</c:v>
                </c:pt>
                <c:pt idx="9">
                  <c:v>4.0529999999999999</c:v>
                </c:pt>
                <c:pt idx="10">
                  <c:v>4.1059999999999999</c:v>
                </c:pt>
                <c:pt idx="11">
                  <c:v>4.1539999999999999</c:v>
                </c:pt>
                <c:pt idx="12">
                  <c:v>4.1970000000000001</c:v>
                </c:pt>
                <c:pt idx="13">
                  <c:v>4.2350000000000003</c:v>
                </c:pt>
                <c:pt idx="14">
                  <c:v>4.2679999999999998</c:v>
                </c:pt>
                <c:pt idx="15">
                  <c:v>4.2969999999999997</c:v>
                </c:pt>
                <c:pt idx="16">
                  <c:v>4.3209999999999997</c:v>
                </c:pt>
                <c:pt idx="17">
                  <c:v>4.3410000000000002</c:v>
                </c:pt>
                <c:pt idx="18">
                  <c:v>4.3570000000000002</c:v>
                </c:pt>
                <c:pt idx="19">
                  <c:v>4.3680000000000003</c:v>
                </c:pt>
                <c:pt idx="20">
                  <c:v>4.3760000000000003</c:v>
                </c:pt>
                <c:pt idx="21">
                  <c:v>4.3789999999999996</c:v>
                </c:pt>
                <c:pt idx="22">
                  <c:v>4.3789999999999996</c:v>
                </c:pt>
                <c:pt idx="23">
                  <c:v>4.3760000000000003</c:v>
                </c:pt>
                <c:pt idx="24">
                  <c:v>4.3680000000000003</c:v>
                </c:pt>
                <c:pt idx="25">
                  <c:v>4.3579999999999997</c:v>
                </c:pt>
                <c:pt idx="26">
                  <c:v>4.3440000000000003</c:v>
                </c:pt>
                <c:pt idx="27">
                  <c:v>4.327</c:v>
                </c:pt>
                <c:pt idx="28">
                  <c:v>4.3179999999999996</c:v>
                </c:pt>
                <c:pt idx="29">
                  <c:v>4.319</c:v>
                </c:pt>
              </c:numCache>
            </c:numRef>
          </c:val>
          <c:smooth val="0"/>
          <c:extLst>
            <c:ext xmlns:c16="http://schemas.microsoft.com/office/drawing/2014/chart" uri="{C3380CC4-5D6E-409C-BE32-E72D297353CC}">
              <c16:uniqueId val="{00000003-7FB8-40D9-AB31-D86AB9CA44EA}"/>
            </c:ext>
          </c:extLst>
        </c:ser>
        <c:dLbls>
          <c:showLegendKey val="0"/>
          <c:showVal val="0"/>
          <c:showCatName val="0"/>
          <c:showSerName val="0"/>
          <c:showPercent val="0"/>
          <c:showBubbleSize val="0"/>
        </c:dLbls>
        <c:smooth val="0"/>
        <c:axId val="120240384"/>
        <c:axId val="120246656"/>
      </c:lineChart>
      <c:dateAx>
        <c:axId val="120240384"/>
        <c:scaling>
          <c:orientation val="minMax"/>
        </c:scaling>
        <c:delete val="0"/>
        <c:axPos val="b"/>
        <c:title>
          <c:tx>
            <c:rich>
              <a:bodyPr/>
              <a:lstStyle/>
              <a:p>
                <a:pPr>
                  <a:defRPr/>
                </a:pPr>
                <a:r>
                  <a:rPr lang="en-US" dirty="0"/>
                  <a:t>Years to Maturity</a:t>
                </a:r>
              </a:p>
            </c:rich>
          </c:tx>
          <c:layout>
            <c:manualLayout>
              <c:xMode val="edge"/>
              <c:yMode val="edge"/>
              <c:x val="0.37405949256342957"/>
              <c:y val="0.91252204355396149"/>
            </c:manualLayout>
          </c:layout>
          <c:overlay val="0"/>
        </c:title>
        <c:numFmt formatCode="0" sourceLinked="0"/>
        <c:majorTickMark val="none"/>
        <c:minorTickMark val="none"/>
        <c:tickLblPos val="low"/>
        <c:txPr>
          <a:bodyPr rot="0"/>
          <a:lstStyle/>
          <a:p>
            <a:pPr>
              <a:defRPr/>
            </a:pPr>
            <a:endParaRPr lang="en-US"/>
          </a:p>
        </c:txPr>
        <c:crossAx val="120246656"/>
        <c:crosses val="autoZero"/>
        <c:auto val="0"/>
        <c:lblOffset val="100"/>
        <c:baseTimeUnit val="days"/>
        <c:majorUnit val="1"/>
        <c:majorTimeUnit val="days"/>
        <c:minorUnit val="5"/>
        <c:minorTimeUnit val="days"/>
      </c:dateAx>
      <c:valAx>
        <c:axId val="120246656"/>
        <c:scaling>
          <c:orientation val="minMax"/>
          <c:max val="5"/>
          <c:min val="-1"/>
        </c:scaling>
        <c:delete val="0"/>
        <c:axPos val="l"/>
        <c:title>
          <c:tx>
            <c:rich>
              <a:bodyPr rot="-5400000" vert="horz"/>
              <a:lstStyle/>
              <a:p>
                <a:pPr>
                  <a:defRPr/>
                </a:pPr>
                <a:r>
                  <a:rPr lang="en-US" dirty="0"/>
                  <a:t>Yield (%)</a:t>
                </a:r>
              </a:p>
            </c:rich>
          </c:tx>
          <c:layout>
            <c:manualLayout>
              <c:xMode val="edge"/>
              <c:yMode val="edge"/>
              <c:x val="1.1339554777874988E-2"/>
              <c:y val="0.33842028342511155"/>
            </c:manualLayout>
          </c:layout>
          <c:overlay val="0"/>
        </c:title>
        <c:numFmt formatCode="#,##0.0" sourceLinked="0"/>
        <c:majorTickMark val="none"/>
        <c:minorTickMark val="none"/>
        <c:tickLblPos val="nextTo"/>
        <c:crossAx val="120240384"/>
        <c:crosses val="autoZero"/>
        <c:crossBetween val="between"/>
        <c:majorUnit val="1"/>
      </c:valAx>
    </c:plotArea>
    <c:plotVisOnly val="1"/>
    <c:dispBlanksAs val="span"/>
    <c:showDLblsOverMax val="0"/>
  </c:chart>
  <c:txPr>
    <a:bodyPr/>
    <a:lstStyle/>
    <a:p>
      <a:pPr>
        <a:defRPr sz="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9111965212144266"/>
          <c:y val="0.14905065425773434"/>
          <c:w val="0.38386982101044814"/>
          <c:h val="0.73655567558642576"/>
        </c:manualLayout>
      </c:layout>
      <c:pieChart>
        <c:varyColors val="1"/>
        <c:ser>
          <c:idx val="0"/>
          <c:order val="0"/>
          <c:tx>
            <c:strRef>
              <c:f>Sheet2!$B$1</c:f>
              <c:strCache>
                <c:ptCount val="1"/>
                <c:pt idx="0">
                  <c:v>Percent</c:v>
                </c:pt>
              </c:strCache>
            </c:strRef>
          </c:tx>
          <c:spPr>
            <a:ln>
              <a:solidFill>
                <a:schemeClr val="bg1">
                  <a:lumMod val="65000"/>
                </a:schemeClr>
              </a:solidFill>
            </a:ln>
            <a:effectLst/>
          </c:spPr>
          <c:dPt>
            <c:idx val="0"/>
            <c:bubble3D val="0"/>
            <c:spPr>
              <a:solidFill>
                <a:schemeClr val="accent1"/>
              </a:solidFill>
              <a:ln>
                <a:solidFill>
                  <a:schemeClr val="bg2"/>
                </a:solidFill>
              </a:ln>
              <a:effectLst/>
            </c:spPr>
            <c:extLst>
              <c:ext xmlns:c16="http://schemas.microsoft.com/office/drawing/2014/chart" uri="{C3380CC4-5D6E-409C-BE32-E72D297353CC}">
                <c16:uniqueId val="{00000001-B543-4E3F-AA3A-B70617D9BF9C}"/>
              </c:ext>
            </c:extLst>
          </c:dPt>
          <c:dPt>
            <c:idx val="1"/>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3-B543-4E3F-AA3A-B70617D9BF9C}"/>
              </c:ext>
            </c:extLst>
          </c:dPt>
          <c:dPt>
            <c:idx val="2"/>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5-B543-4E3F-AA3A-B70617D9BF9C}"/>
              </c:ext>
            </c:extLst>
          </c:dPt>
          <c:dLbls>
            <c:dLbl>
              <c:idx val="0"/>
              <c:layout>
                <c:manualLayout>
                  <c:x val="3.5232279772016116E-2"/>
                  <c:y val="-0.13707547749186275"/>
                </c:manualLayout>
              </c:layout>
              <c:tx>
                <c:rich>
                  <a:bodyPr anchor="t" anchorCtr="0"/>
                  <a:lstStyle/>
                  <a:p>
                    <a:pPr algn="l">
                      <a:defRPr/>
                    </a:pPr>
                    <a:r>
                      <a:rPr lang="en-US" sz="3200" dirty="0">
                        <a:solidFill>
                          <a:schemeClr val="accent1"/>
                        </a:solidFill>
                      </a:rPr>
                      <a:t>61%</a:t>
                    </a:r>
                    <a:r>
                      <a:rPr lang="en-US" sz="900" dirty="0">
                        <a:solidFill>
                          <a:schemeClr val="accent1"/>
                        </a:solidFill>
                      </a:rPr>
                      <a:t> </a:t>
                    </a:r>
                    <a:r>
                      <a:rPr lang="en-US" sz="900" b="1" dirty="0">
                        <a:solidFill>
                          <a:schemeClr val="bg1">
                            <a:lumMod val="50000"/>
                          </a:schemeClr>
                        </a:solidFill>
                      </a:rPr>
                      <a:t>US Market </a:t>
                    </a:r>
                    <a:br>
                      <a:rPr lang="en-US" sz="900" dirty="0">
                        <a:solidFill>
                          <a:schemeClr val="bg1">
                            <a:lumMod val="50000"/>
                          </a:schemeClr>
                        </a:solidFill>
                      </a:rPr>
                    </a:br>
                    <a:r>
                      <a:rPr lang="en-US" sz="900" dirty="0">
                        <a:solidFill>
                          <a:schemeClr val="bg1">
                            <a:lumMod val="50000"/>
                          </a:schemeClr>
                        </a:solidFill>
                      </a:rPr>
                      <a:t>$46.4 trillion</a:t>
                    </a:r>
                  </a:p>
                </c:rich>
              </c:tx>
              <c:spPr/>
              <c:dLblPos val="bestFit"/>
              <c:showLegendKey val="0"/>
              <c:showVal val="1"/>
              <c:showCatName val="0"/>
              <c:showSerName val="0"/>
              <c:showPercent val="0"/>
              <c:showBubbleSize val="0"/>
              <c:extLst>
                <c:ext xmlns:c15="http://schemas.microsoft.com/office/drawing/2012/chart" uri="{CE6537A1-D6FC-4f65-9D91-7224C49458BB}">
                  <c15:layout>
                    <c:manualLayout>
                      <c:w val="0.25497137085402088"/>
                      <c:h val="0.46119380318723424"/>
                    </c:manualLayout>
                  </c15:layout>
                  <c15:showDataLabelsRange val="0"/>
                </c:ext>
                <c:ext xmlns:c16="http://schemas.microsoft.com/office/drawing/2014/chart" uri="{C3380CC4-5D6E-409C-BE32-E72D297353CC}">
                  <c16:uniqueId val="{00000001-B543-4E3F-AA3A-B70617D9BF9C}"/>
                </c:ext>
              </c:extLst>
            </c:dLbl>
            <c:dLbl>
              <c:idx val="1"/>
              <c:delete val="1"/>
              <c:extLst>
                <c:ext xmlns:c15="http://schemas.microsoft.com/office/drawing/2012/chart" uri="{CE6537A1-D6FC-4f65-9D91-7224C49458BB}"/>
                <c:ext xmlns:c16="http://schemas.microsoft.com/office/drawing/2014/chart" uri="{C3380CC4-5D6E-409C-BE32-E72D297353CC}">
                  <c16:uniqueId val="{00000003-B543-4E3F-AA3A-B70617D9BF9C}"/>
                </c:ext>
              </c:extLst>
            </c:dLbl>
            <c:dLbl>
              <c:idx val="2"/>
              <c:delete val="1"/>
              <c:extLst>
                <c:ext xmlns:c15="http://schemas.microsoft.com/office/drawing/2012/chart" uri="{CE6537A1-D6FC-4f65-9D91-7224C49458BB}"/>
                <c:ext xmlns:c16="http://schemas.microsoft.com/office/drawing/2014/chart" uri="{C3380CC4-5D6E-409C-BE32-E72D297353CC}">
                  <c16:uniqueId val="{00000005-B543-4E3F-AA3A-B70617D9BF9C}"/>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Sheet2!$A$2:$A$4</c:f>
              <c:strCache>
                <c:ptCount val="3"/>
                <c:pt idx="0">
                  <c:v>US</c:v>
                </c:pt>
                <c:pt idx="1">
                  <c:v>International Developed</c:v>
                </c:pt>
                <c:pt idx="2">
                  <c:v>Emerging Markets</c:v>
                </c:pt>
              </c:strCache>
            </c:strRef>
          </c:cat>
          <c:val>
            <c:numRef>
              <c:f>Sheet2!$B$2:$B$4</c:f>
              <c:numCache>
                <c:formatCode>0%</c:formatCode>
                <c:ptCount val="3"/>
                <c:pt idx="0">
                  <c:v>0.61329408669665086</c:v>
                </c:pt>
                <c:pt idx="1">
                  <c:v>0.27775423334623783</c:v>
                </c:pt>
                <c:pt idx="2">
                  <c:v>0.10895167995711126</c:v>
                </c:pt>
              </c:numCache>
            </c:numRef>
          </c:val>
          <c:extLst>
            <c:ext xmlns:c16="http://schemas.microsoft.com/office/drawing/2014/chart" uri="{C3380CC4-5D6E-409C-BE32-E72D297353CC}">
              <c16:uniqueId val="{00000006-B543-4E3F-AA3A-B70617D9BF9C}"/>
            </c:ext>
          </c:extLst>
        </c:ser>
        <c:ser>
          <c:idx val="1"/>
          <c:order val="1"/>
          <c:tx>
            <c:strRef>
              <c:f>Sheet2!$C$1</c:f>
              <c:strCache>
                <c:ptCount val="1"/>
                <c:pt idx="0">
                  <c:v>$market</c:v>
                </c:pt>
              </c:strCache>
            </c:strRef>
          </c:tx>
          <c:cat>
            <c:strRef>
              <c:f>Sheet2!$A$2:$A$4</c:f>
              <c:strCache>
                <c:ptCount val="3"/>
                <c:pt idx="0">
                  <c:v>US</c:v>
                </c:pt>
                <c:pt idx="1">
                  <c:v>International Developed</c:v>
                </c:pt>
                <c:pt idx="2">
                  <c:v>Emerging Markets</c:v>
                </c:pt>
              </c:strCache>
            </c:strRef>
          </c:cat>
          <c:val>
            <c:numRef>
              <c:f>Sheet2!$C$2:$C$4</c:f>
              <c:numCache>
                <c:formatCode>0.0</c:formatCode>
                <c:ptCount val="3"/>
                <c:pt idx="0">
                  <c:v>46.363420576659998</c:v>
                </c:pt>
                <c:pt idx="1">
                  <c:v>20.997489812663002</c:v>
                </c:pt>
                <c:pt idx="2">
                  <c:v>8.2364605659139993</c:v>
                </c:pt>
              </c:numCache>
            </c:numRef>
          </c:val>
          <c:extLst>
            <c:ext xmlns:c16="http://schemas.microsoft.com/office/drawing/2014/chart" uri="{C3380CC4-5D6E-409C-BE32-E72D297353CC}">
              <c16:uniqueId val="{00000007-B543-4E3F-AA3A-B70617D9BF9C}"/>
            </c:ext>
          </c:extLst>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44189598307266498"/>
          <c:y val="9.9328344790849218E-2"/>
          <c:w val="0.41315735681651189"/>
          <c:h val="0.83779283041252095"/>
        </c:manualLayout>
      </c:layout>
      <c:pieChart>
        <c:varyColors val="1"/>
        <c:ser>
          <c:idx val="0"/>
          <c:order val="0"/>
          <c:tx>
            <c:strRef>
              <c:f>Sheet2!$B$2</c:f>
              <c:strCache>
                <c:ptCount val="1"/>
                <c:pt idx="0">
                  <c:v>Percent</c:v>
                </c:pt>
              </c:strCache>
            </c:strRef>
          </c:tx>
          <c:spPr>
            <a:solidFill>
              <a:schemeClr val="bg1">
                <a:lumMod val="75000"/>
              </a:schemeClr>
            </a:solidFill>
            <a:ln>
              <a:noFill/>
            </a:ln>
            <a:effectLst/>
          </c:spPr>
          <c:dPt>
            <c:idx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1-3D0F-45CB-B93A-35744E6EACD5}"/>
              </c:ext>
            </c:extLst>
          </c:dPt>
          <c:dPt>
            <c:idx val="1"/>
            <c:bubble3D val="0"/>
            <c:spPr>
              <a:solidFill>
                <a:schemeClr val="accent4"/>
              </a:solidFill>
              <a:ln>
                <a:solidFill>
                  <a:schemeClr val="accent4"/>
                </a:solidFill>
              </a:ln>
              <a:effectLst/>
            </c:spPr>
            <c:extLst>
              <c:ext xmlns:c16="http://schemas.microsoft.com/office/drawing/2014/chart" uri="{C3380CC4-5D6E-409C-BE32-E72D297353CC}">
                <c16:uniqueId val="{00000003-3D0F-45CB-B93A-35744E6EACD5}"/>
              </c:ext>
            </c:extLst>
          </c:dPt>
          <c:dPt>
            <c:idx val="2"/>
            <c:bubble3D val="0"/>
            <c:extLst>
              <c:ext xmlns:c16="http://schemas.microsoft.com/office/drawing/2014/chart" uri="{C3380CC4-5D6E-409C-BE32-E72D297353CC}">
                <c16:uniqueId val="{00000004-3D0F-45CB-B93A-35744E6EACD5}"/>
              </c:ext>
            </c:extLst>
          </c:dPt>
          <c:dLbls>
            <c:dLbl>
              <c:idx val="0"/>
              <c:delete val="1"/>
              <c:extLst>
                <c:ext xmlns:c15="http://schemas.microsoft.com/office/drawing/2012/chart" uri="{CE6537A1-D6FC-4f65-9D91-7224C49458BB}"/>
                <c:ext xmlns:c16="http://schemas.microsoft.com/office/drawing/2014/chart" uri="{C3380CC4-5D6E-409C-BE32-E72D297353CC}">
                  <c16:uniqueId val="{00000001-3D0F-45CB-B93A-35744E6EACD5}"/>
                </c:ext>
              </c:extLst>
            </c:dLbl>
            <c:dLbl>
              <c:idx val="1"/>
              <c:layout>
                <c:manualLayout>
                  <c:x val="-2.5761426227425156E-2"/>
                  <c:y val="-0.1361615557351715"/>
                </c:manualLayout>
              </c:layout>
              <c:tx>
                <c:rich>
                  <a:bodyPr/>
                  <a:lstStyle/>
                  <a:p>
                    <a:pPr algn="l">
                      <a:defRPr/>
                    </a:pPr>
                    <a:r>
                      <a:rPr lang="en-US" sz="3200" dirty="0">
                        <a:solidFill>
                          <a:schemeClr val="accent4"/>
                        </a:solidFill>
                      </a:rPr>
                      <a:t>28%</a:t>
                    </a:r>
                  </a:p>
                  <a:p>
                    <a:pPr algn="l">
                      <a:defRPr/>
                    </a:pPr>
                    <a:r>
                      <a:rPr lang="en-US" sz="900" b="1" dirty="0">
                        <a:solidFill>
                          <a:schemeClr val="bg1">
                            <a:lumMod val="50000"/>
                          </a:schemeClr>
                        </a:solidFill>
                      </a:rPr>
                      <a:t>International Developed Market</a:t>
                    </a:r>
                  </a:p>
                  <a:p>
                    <a:pPr algn="l">
                      <a:defRPr/>
                    </a:pPr>
                    <a:r>
                      <a:rPr lang="en-US" sz="900" dirty="0">
                        <a:solidFill>
                          <a:schemeClr val="bg1">
                            <a:lumMod val="50000"/>
                          </a:schemeClr>
                        </a:solidFill>
                      </a:rPr>
                      <a:t>$21.0 trillion</a:t>
                    </a:r>
                  </a:p>
                </c:rich>
              </c:tx>
              <c:numFmt formatCode="0%" sourceLinked="0"/>
              <c:spPr>
                <a:noFill/>
                <a:ln>
                  <a:noFill/>
                </a:ln>
                <a:effectLst/>
              </c:spPr>
              <c:showLegendKey val="0"/>
              <c:showVal val="0"/>
              <c:showCatName val="0"/>
              <c:showSerName val="0"/>
              <c:showPercent val="0"/>
              <c:showBubbleSize val="0"/>
              <c:extLst>
                <c:ext xmlns:c15="http://schemas.microsoft.com/office/drawing/2012/chart" uri="{CE6537A1-D6FC-4f65-9D91-7224C49458BB}">
                  <c15:layout>
                    <c:manualLayout>
                      <c:w val="0.33956792203702579"/>
                      <c:h val="0.58897793132884224"/>
                    </c:manualLayout>
                  </c15:layout>
                  <c15:showDataLabelsRange val="0"/>
                </c:ext>
                <c:ext xmlns:c16="http://schemas.microsoft.com/office/drawing/2014/chart" uri="{C3380CC4-5D6E-409C-BE32-E72D297353CC}">
                  <c16:uniqueId val="{00000003-3D0F-45CB-B93A-35744E6EACD5}"/>
                </c:ext>
              </c:extLst>
            </c:dLbl>
            <c:dLbl>
              <c:idx val="2"/>
              <c:delete val="1"/>
              <c:extLst>
                <c:ext xmlns:c15="http://schemas.microsoft.com/office/drawing/2012/chart" uri="{CE6537A1-D6FC-4f65-9D91-7224C49458BB}"/>
                <c:ext xmlns:c16="http://schemas.microsoft.com/office/drawing/2014/chart" uri="{C3380CC4-5D6E-409C-BE32-E72D297353CC}">
                  <c16:uniqueId val="{00000004-3D0F-45CB-B93A-35744E6EACD5}"/>
                </c:ext>
              </c:extLst>
            </c:dLbl>
            <c:spPr>
              <a:noFill/>
              <a:ln>
                <a:noFill/>
              </a:ln>
              <a:effectLst/>
            </c:spPr>
            <c:txPr>
              <a:bodyPr/>
              <a:lstStyle/>
              <a:p>
                <a:pPr algn="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Sheet2!$A$2:$A$5</c:f>
              <c:strCache>
                <c:ptCount val="4"/>
                <c:pt idx="0">
                  <c:v>MARKET</c:v>
                </c:pt>
                <c:pt idx="1">
                  <c:v>US</c:v>
                </c:pt>
                <c:pt idx="2">
                  <c:v>International Developed</c:v>
                </c:pt>
                <c:pt idx="3">
                  <c:v>Emerging Markets</c:v>
                </c:pt>
              </c:strCache>
            </c:strRef>
          </c:cat>
          <c:val>
            <c:numRef>
              <c:f>Sheet2!$B$3:$B$5</c:f>
              <c:numCache>
                <c:formatCode>0%</c:formatCode>
                <c:ptCount val="3"/>
                <c:pt idx="0">
                  <c:v>0.61329408669665086</c:v>
                </c:pt>
                <c:pt idx="1">
                  <c:v>0.27775423334623783</c:v>
                </c:pt>
                <c:pt idx="2">
                  <c:v>0.10895167995711126</c:v>
                </c:pt>
              </c:numCache>
            </c:numRef>
          </c:val>
          <c:extLst>
            <c:ext xmlns:c16="http://schemas.microsoft.com/office/drawing/2014/chart" uri="{C3380CC4-5D6E-409C-BE32-E72D297353CC}">
              <c16:uniqueId val="{00000005-3D0F-45CB-B93A-35744E6EACD5}"/>
            </c:ext>
          </c:extLst>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898331351658844"/>
          <c:y val="0.14376229985106126"/>
          <c:w val="0.83494290344368982"/>
          <c:h val="0.81481743738603463"/>
        </c:manualLayout>
      </c:layout>
      <c:barChart>
        <c:barDir val="bar"/>
        <c:grouping val="clustered"/>
        <c:varyColors val="0"/>
        <c:ser>
          <c:idx val="0"/>
          <c:order val="0"/>
          <c:tx>
            <c:strRef>
              <c:f>Sheet1!$B$1</c:f>
              <c:strCache>
                <c:ptCount val="1"/>
                <c:pt idx="0">
                  <c:v>Local currency</c:v>
                </c:pt>
              </c:strCache>
            </c:strRef>
          </c:tx>
          <c:spPr>
            <a:solidFill>
              <a:schemeClr val="bg1">
                <a:lumMod val="85000"/>
              </a:schemeClr>
            </a:solidFill>
          </c:spPr>
          <c:invertIfNegative val="0"/>
          <c:dLbls>
            <c:numFmt formatCode="#,##0.00" sourceLinked="0"/>
            <c:spPr>
              <a:noFill/>
              <a:ln>
                <a:noFill/>
              </a:ln>
              <a:effectLst/>
            </c:spPr>
            <c:txPr>
              <a:bodyPr/>
              <a:lstStyle/>
              <a:p>
                <a:pPr>
                  <a:defRPr sz="9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Value</c:v>
                </c:pt>
                <c:pt idx="1">
                  <c:v>Large Cap</c:v>
                </c:pt>
                <c:pt idx="2">
                  <c:v>Growth</c:v>
                </c:pt>
                <c:pt idx="3">
                  <c:v>Small Cap</c:v>
                </c:pt>
              </c:strCache>
            </c:strRef>
          </c:cat>
          <c:val>
            <c:numRef>
              <c:f>Sheet1!$B$2:$B$5</c:f>
              <c:numCache>
                <c:formatCode>#,##0.00;[Red]\-#,##0.00</c:formatCode>
                <c:ptCount val="4"/>
                <c:pt idx="0">
                  <c:v>16.440000000000001</c:v>
                </c:pt>
                <c:pt idx="1">
                  <c:v>15.76</c:v>
                </c:pt>
                <c:pt idx="2">
                  <c:v>15.13</c:v>
                </c:pt>
                <c:pt idx="3">
                  <c:v>12.02</c:v>
                </c:pt>
              </c:numCache>
            </c:numRef>
          </c:val>
          <c:extLst>
            <c:ext xmlns:c16="http://schemas.microsoft.com/office/drawing/2014/chart" uri="{C3380CC4-5D6E-409C-BE32-E72D297353CC}">
              <c16:uniqueId val="{00000000-EF73-4B0C-9AF0-5CB1E83AD60A}"/>
            </c:ext>
          </c:extLst>
        </c:ser>
        <c:ser>
          <c:idx val="1"/>
          <c:order val="1"/>
          <c:tx>
            <c:strRef>
              <c:f>Sheet1!$C$1</c:f>
              <c:strCache>
                <c:ptCount val="1"/>
                <c:pt idx="0">
                  <c:v>US currency</c:v>
                </c:pt>
              </c:strCache>
            </c:strRef>
          </c:tx>
          <c:spPr>
            <a:solidFill>
              <a:schemeClr val="bg1">
                <a:lumMod val="65000"/>
              </a:schemeClr>
            </a:solidFill>
          </c:spPr>
          <c:invertIfNegative val="0"/>
          <c:dLbls>
            <c:numFmt formatCode="#,##0.00" sourceLinked="0"/>
            <c:spPr>
              <a:noFill/>
              <a:ln>
                <a:noFill/>
              </a:ln>
              <a:effectLst/>
            </c:spPr>
            <c:txPr>
              <a:bodyPr/>
              <a:lstStyle/>
              <a:p>
                <a:pPr>
                  <a:defRPr sz="9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Value</c:v>
                </c:pt>
                <c:pt idx="1">
                  <c:v>Large Cap</c:v>
                </c:pt>
                <c:pt idx="2">
                  <c:v>Growth</c:v>
                </c:pt>
                <c:pt idx="3">
                  <c:v>Small Cap</c:v>
                </c:pt>
              </c:strCache>
            </c:strRef>
          </c:cat>
          <c:val>
            <c:numRef>
              <c:f>Sheet1!$C$2:$C$5</c:f>
              <c:numCache>
                <c:formatCode>#,##0.00;[Red]\-#,##0.00</c:formatCode>
                <c:ptCount val="4"/>
                <c:pt idx="0">
                  <c:v>18.48</c:v>
                </c:pt>
                <c:pt idx="1">
                  <c:v>17.940000000000001</c:v>
                </c:pt>
                <c:pt idx="2">
                  <c:v>17.45</c:v>
                </c:pt>
                <c:pt idx="3">
                  <c:v>12.62</c:v>
                </c:pt>
              </c:numCache>
            </c:numRef>
          </c:val>
          <c:extLst>
            <c:ext xmlns:c16="http://schemas.microsoft.com/office/drawing/2014/chart" uri="{C3380CC4-5D6E-409C-BE32-E72D297353CC}">
              <c16:uniqueId val="{00000001-EF73-4B0C-9AF0-5CB1E83AD60A}"/>
            </c:ext>
          </c:extLst>
        </c:ser>
        <c:dLbls>
          <c:showLegendKey val="0"/>
          <c:showVal val="0"/>
          <c:showCatName val="0"/>
          <c:showSerName val="0"/>
          <c:showPercent val="0"/>
          <c:showBubbleSize val="0"/>
        </c:dLbls>
        <c:gapWidth val="80"/>
        <c:axId val="45249280"/>
        <c:axId val="45250816"/>
      </c:barChart>
      <c:catAx>
        <c:axId val="45249280"/>
        <c:scaling>
          <c:orientation val="maxMin"/>
        </c:scaling>
        <c:delete val="0"/>
        <c:axPos val="l"/>
        <c:numFmt formatCode="General" sourceLinked="0"/>
        <c:majorTickMark val="none"/>
        <c:minorTickMark val="none"/>
        <c:tickLblPos val="low"/>
        <c:spPr>
          <a:ln w="6350">
            <a:solidFill>
              <a:schemeClr val="bg1">
                <a:lumMod val="65000"/>
              </a:schemeClr>
            </a:solidFill>
          </a:ln>
        </c:spPr>
        <c:txPr>
          <a:bodyPr/>
          <a:lstStyle/>
          <a:p>
            <a:pPr>
              <a:defRPr sz="900">
                <a:solidFill>
                  <a:schemeClr val="tx1"/>
                </a:solidFill>
                <a:latin typeface="Arial" pitchFamily="34" charset="0"/>
                <a:cs typeface="Arial" pitchFamily="34" charset="0"/>
              </a:defRPr>
            </a:pPr>
            <a:endParaRPr lang="en-US"/>
          </a:p>
        </c:txPr>
        <c:crossAx val="45250816"/>
        <c:crosses val="autoZero"/>
        <c:auto val="1"/>
        <c:lblAlgn val="ctr"/>
        <c:lblOffset val="100"/>
        <c:noMultiLvlLbl val="0"/>
      </c:catAx>
      <c:valAx>
        <c:axId val="45250816"/>
        <c:scaling>
          <c:orientation val="minMax"/>
        </c:scaling>
        <c:delete val="0"/>
        <c:axPos val="b"/>
        <c:numFmt formatCode="#,##0.00;[Red]\-#,##0.00" sourceLinked="1"/>
        <c:majorTickMark val="none"/>
        <c:minorTickMark val="none"/>
        <c:tickLblPos val="none"/>
        <c:spPr>
          <a:ln>
            <a:noFill/>
          </a:ln>
        </c:spPr>
        <c:crossAx val="45249280"/>
        <c:crosses val="max"/>
        <c:crossBetween val="between"/>
      </c:valAx>
    </c:plotArea>
    <c:legend>
      <c:legendPos val="t"/>
      <c:layout>
        <c:manualLayout>
          <c:xMode val="edge"/>
          <c:yMode val="edge"/>
          <c:x val="0.61794884323899113"/>
          <c:y val="1.9361139788694626E-2"/>
          <c:w val="0.38205115676100887"/>
          <c:h val="6.2959632763059103E-2"/>
        </c:manualLayout>
      </c:layout>
      <c:overlay val="0"/>
      <c:txPr>
        <a:bodyPr/>
        <a:lstStyle/>
        <a:p>
          <a:pPr>
            <a:defRPr sz="900">
              <a:solidFill>
                <a:schemeClr val="tx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45393253234750464"/>
          <c:y val="0.10894157509978158"/>
          <c:w val="0.40179949983690333"/>
          <c:h val="0.83837511294021161"/>
        </c:manualLayout>
      </c:layout>
      <c:pieChart>
        <c:varyColors val="1"/>
        <c:ser>
          <c:idx val="0"/>
          <c:order val="0"/>
          <c:tx>
            <c:strRef>
              <c:f>Sheet2!$B$2</c:f>
              <c:strCache>
                <c:ptCount val="1"/>
                <c:pt idx="0">
                  <c:v>Percent</c:v>
                </c:pt>
              </c:strCache>
            </c:strRef>
          </c:tx>
          <c:spPr>
            <a:solidFill>
              <a:schemeClr val="bg1">
                <a:lumMod val="75000"/>
              </a:schemeClr>
            </a:solidFill>
            <a:ln>
              <a:solidFill>
                <a:schemeClr val="bg1">
                  <a:lumMod val="75000"/>
                </a:schemeClr>
              </a:solidFill>
            </a:ln>
            <a:effectLst/>
          </c:spPr>
          <c:dPt>
            <c:idx val="0"/>
            <c:bubble3D val="0"/>
            <c:extLst>
              <c:ext xmlns:c16="http://schemas.microsoft.com/office/drawing/2014/chart" uri="{C3380CC4-5D6E-409C-BE32-E72D297353CC}">
                <c16:uniqueId val="{00000000-1359-456D-8292-6E7C70176BEC}"/>
              </c:ext>
            </c:extLst>
          </c:dPt>
          <c:dPt>
            <c:idx val="1"/>
            <c:bubble3D val="0"/>
            <c:extLst>
              <c:ext xmlns:c16="http://schemas.microsoft.com/office/drawing/2014/chart" uri="{C3380CC4-5D6E-409C-BE32-E72D297353CC}">
                <c16:uniqueId val="{00000001-1359-456D-8292-6E7C70176BEC}"/>
              </c:ext>
            </c:extLst>
          </c:dPt>
          <c:dPt>
            <c:idx val="2"/>
            <c:bubble3D val="0"/>
            <c:spPr>
              <a:solidFill>
                <a:schemeClr val="accent5"/>
              </a:solidFill>
              <a:ln>
                <a:solidFill>
                  <a:schemeClr val="accent5"/>
                </a:solidFill>
              </a:ln>
              <a:effectLst/>
            </c:spPr>
            <c:extLst>
              <c:ext xmlns:c16="http://schemas.microsoft.com/office/drawing/2014/chart" uri="{C3380CC4-5D6E-409C-BE32-E72D297353CC}">
                <c16:uniqueId val="{00000003-1359-456D-8292-6E7C70176BEC}"/>
              </c:ext>
            </c:extLst>
          </c:dPt>
          <c:dLbls>
            <c:dLbl>
              <c:idx val="0"/>
              <c:delete val="1"/>
              <c:extLst>
                <c:ext xmlns:c15="http://schemas.microsoft.com/office/drawing/2012/chart" uri="{CE6537A1-D6FC-4f65-9D91-7224C49458BB}"/>
                <c:ext xmlns:c16="http://schemas.microsoft.com/office/drawing/2014/chart" uri="{C3380CC4-5D6E-409C-BE32-E72D297353CC}">
                  <c16:uniqueId val="{00000000-1359-456D-8292-6E7C70176BEC}"/>
                </c:ext>
              </c:extLst>
            </c:dLbl>
            <c:dLbl>
              <c:idx val="1"/>
              <c:delete val="1"/>
              <c:extLst>
                <c:ext xmlns:c15="http://schemas.microsoft.com/office/drawing/2012/chart" uri="{CE6537A1-D6FC-4f65-9D91-7224C49458BB}"/>
                <c:ext xmlns:c16="http://schemas.microsoft.com/office/drawing/2014/chart" uri="{C3380CC4-5D6E-409C-BE32-E72D297353CC}">
                  <c16:uniqueId val="{00000001-1359-456D-8292-6E7C70176BEC}"/>
                </c:ext>
              </c:extLst>
            </c:dLbl>
            <c:dLbl>
              <c:idx val="2"/>
              <c:layout>
                <c:manualLayout>
                  <c:x val="-0.12726174295966078"/>
                  <c:y val="9.9705575573946131E-2"/>
                </c:manualLayout>
              </c:layout>
              <c:tx>
                <c:rich>
                  <a:bodyPr anchor="t" anchorCtr="0"/>
                  <a:lstStyle/>
                  <a:p>
                    <a:pPr algn="l">
                      <a:defRPr/>
                    </a:pPr>
                    <a:r>
                      <a:rPr lang="en-US" sz="3200" b="0" dirty="0">
                        <a:solidFill>
                          <a:schemeClr val="accent5"/>
                        </a:solidFill>
                      </a:rPr>
                      <a:t>11%</a:t>
                    </a:r>
                  </a:p>
                  <a:p>
                    <a:pPr algn="l">
                      <a:defRPr/>
                    </a:pPr>
                    <a:r>
                      <a:rPr lang="en-US" sz="900" b="1" dirty="0">
                        <a:solidFill>
                          <a:schemeClr val="bg1">
                            <a:lumMod val="50000"/>
                          </a:schemeClr>
                        </a:solidFill>
                      </a:rPr>
                      <a:t>Emerging Markets</a:t>
                    </a:r>
                  </a:p>
                  <a:p>
                    <a:pPr algn="l">
                      <a:defRPr/>
                    </a:pPr>
                    <a:r>
                      <a:rPr lang="en-US" sz="900" dirty="0">
                        <a:solidFill>
                          <a:schemeClr val="bg1">
                            <a:lumMod val="50000"/>
                          </a:schemeClr>
                        </a:solidFill>
                      </a:rPr>
                      <a:t>$8.2 trillion </a:t>
                    </a:r>
                  </a:p>
                </c:rich>
              </c:tx>
              <c:spPr/>
              <c:dLblPos val="bestFit"/>
              <c:showLegendKey val="0"/>
              <c:showVal val="1"/>
              <c:showCatName val="0"/>
              <c:showSerName val="0"/>
              <c:showPercent val="0"/>
              <c:showBubbleSize val="0"/>
              <c:extLst>
                <c:ext xmlns:c15="http://schemas.microsoft.com/office/drawing/2012/chart" uri="{CE6537A1-D6FC-4f65-9D91-7224C49458BB}">
                  <c15:layout>
                    <c:manualLayout>
                      <c:w val="0.3153272806349896"/>
                      <c:h val="0.57975124510734211"/>
                    </c:manualLayout>
                  </c15:layout>
                  <c15:showDataLabelsRange val="0"/>
                </c:ext>
                <c:ext xmlns:c16="http://schemas.microsoft.com/office/drawing/2014/chart" uri="{C3380CC4-5D6E-409C-BE32-E72D297353CC}">
                  <c16:uniqueId val="{00000003-1359-456D-8292-6E7C70176BEC}"/>
                </c:ext>
              </c:extLst>
            </c:dLbl>
            <c:spPr>
              <a:noFill/>
              <a:ln>
                <a:noFill/>
              </a:ln>
              <a:effectLst/>
            </c:spPr>
            <c:txPr>
              <a:bodyPr/>
              <a:lstStyle/>
              <a:p>
                <a:pPr algn="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Sheet2!$A$2:$A$5</c:f>
              <c:strCache>
                <c:ptCount val="4"/>
                <c:pt idx="0">
                  <c:v>MARKET</c:v>
                </c:pt>
                <c:pt idx="1">
                  <c:v>US</c:v>
                </c:pt>
                <c:pt idx="2">
                  <c:v>International Developed</c:v>
                </c:pt>
                <c:pt idx="3">
                  <c:v>Emerging Markets</c:v>
                </c:pt>
              </c:strCache>
            </c:strRef>
          </c:cat>
          <c:val>
            <c:numRef>
              <c:f>Sheet2!$B$3:$B$5</c:f>
              <c:numCache>
                <c:formatCode>0%</c:formatCode>
                <c:ptCount val="3"/>
                <c:pt idx="0">
                  <c:v>0.61329408669665086</c:v>
                </c:pt>
                <c:pt idx="1">
                  <c:v>0.27775423334623783</c:v>
                </c:pt>
                <c:pt idx="2">
                  <c:v>0.10895167995711126</c:v>
                </c:pt>
              </c:numCache>
            </c:numRef>
          </c:val>
          <c:extLst>
            <c:ext xmlns:c16="http://schemas.microsoft.com/office/drawing/2014/chart" uri="{C3380CC4-5D6E-409C-BE32-E72D297353CC}">
              <c16:uniqueId val="{00000004-1359-456D-8292-6E7C70176BEC}"/>
            </c:ext>
          </c:extLst>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91909837438427"/>
          <c:y val="0.16192904518875134"/>
          <c:w val="0.82549069553981469"/>
          <c:h val="0.79013368597227096"/>
        </c:manualLayout>
      </c:layout>
      <c:barChart>
        <c:barDir val="bar"/>
        <c:grouping val="clustered"/>
        <c:varyColors val="0"/>
        <c:ser>
          <c:idx val="0"/>
          <c:order val="0"/>
          <c:tx>
            <c:strRef>
              <c:f>Sheet1!$B$1</c:f>
              <c:strCache>
                <c:ptCount val="1"/>
                <c:pt idx="0">
                  <c:v>Local currency</c:v>
                </c:pt>
              </c:strCache>
            </c:strRef>
          </c:tx>
          <c:spPr>
            <a:solidFill>
              <a:schemeClr val="bg1">
                <a:lumMod val="85000"/>
              </a:schemeClr>
            </a:solidFill>
          </c:spPr>
          <c:invertIfNegative val="0"/>
          <c:dLbls>
            <c:numFmt formatCode="0.00;\-0.00" sourceLinked="0"/>
            <c:spPr>
              <a:noFill/>
              <a:ln>
                <a:noFill/>
              </a:ln>
              <a:effectLst/>
            </c:spPr>
            <c:txPr>
              <a:bodyPr/>
              <a:lstStyle/>
              <a:p>
                <a:pPr>
                  <a:defRPr sz="9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Small Cap</c:v>
                </c:pt>
                <c:pt idx="1">
                  <c:v>Value</c:v>
                </c:pt>
                <c:pt idx="2">
                  <c:v>Large Cap</c:v>
                </c:pt>
                <c:pt idx="3">
                  <c:v>Growth</c:v>
                </c:pt>
              </c:strCache>
            </c:strRef>
          </c:cat>
          <c:val>
            <c:numRef>
              <c:f>Sheet1!$B$2:$B$5</c:f>
              <c:numCache>
                <c:formatCode>0.00</c:formatCode>
                <c:ptCount val="4"/>
                <c:pt idx="0">
                  <c:v>24.68</c:v>
                </c:pt>
                <c:pt idx="1">
                  <c:v>14.16</c:v>
                </c:pt>
                <c:pt idx="2">
                  <c:v>9.85</c:v>
                </c:pt>
                <c:pt idx="3">
                  <c:v>5.92</c:v>
                </c:pt>
              </c:numCache>
            </c:numRef>
          </c:val>
          <c:extLst>
            <c:ext xmlns:c16="http://schemas.microsoft.com/office/drawing/2014/chart" uri="{C3380CC4-5D6E-409C-BE32-E72D297353CC}">
              <c16:uniqueId val="{00000000-BB60-47C5-8152-82F286185B96}"/>
            </c:ext>
          </c:extLst>
        </c:ser>
        <c:ser>
          <c:idx val="1"/>
          <c:order val="1"/>
          <c:tx>
            <c:strRef>
              <c:f>Sheet1!$C$1</c:f>
              <c:strCache>
                <c:ptCount val="1"/>
                <c:pt idx="0">
                  <c:v>US currency</c:v>
                </c:pt>
              </c:strCache>
            </c:strRef>
          </c:tx>
          <c:spPr>
            <a:solidFill>
              <a:schemeClr val="bg1">
                <a:lumMod val="65000"/>
              </a:schemeClr>
            </a:solidFill>
          </c:spPr>
          <c:invertIfNegative val="0"/>
          <c:dLbls>
            <c:numFmt formatCode="0.00;\-0.00" sourceLinked="0"/>
            <c:spPr>
              <a:noFill/>
              <a:ln>
                <a:noFill/>
              </a:ln>
              <a:effectLst/>
            </c:spPr>
            <c:txPr>
              <a:bodyPr/>
              <a:lstStyle/>
              <a:p>
                <a:pPr>
                  <a:defRPr sz="9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Small Cap</c:v>
                </c:pt>
                <c:pt idx="1">
                  <c:v>Value</c:v>
                </c:pt>
                <c:pt idx="2">
                  <c:v>Large Cap</c:v>
                </c:pt>
                <c:pt idx="3">
                  <c:v>Growth</c:v>
                </c:pt>
              </c:strCache>
            </c:strRef>
          </c:cat>
          <c:val>
            <c:numRef>
              <c:f>Sheet1!$C$2:$C$5</c:f>
              <c:numCache>
                <c:formatCode>0.00</c:formatCode>
                <c:ptCount val="4"/>
                <c:pt idx="0">
                  <c:v>23.92</c:v>
                </c:pt>
                <c:pt idx="1">
                  <c:v>14.21</c:v>
                </c:pt>
                <c:pt idx="2">
                  <c:v>9.83</c:v>
                </c:pt>
                <c:pt idx="3">
                  <c:v>5.83</c:v>
                </c:pt>
              </c:numCache>
            </c:numRef>
          </c:val>
          <c:extLst>
            <c:ext xmlns:c16="http://schemas.microsoft.com/office/drawing/2014/chart" uri="{C3380CC4-5D6E-409C-BE32-E72D297353CC}">
              <c16:uniqueId val="{00000001-BB60-47C5-8152-82F286185B96}"/>
            </c:ext>
          </c:extLst>
        </c:ser>
        <c:dLbls>
          <c:showLegendKey val="0"/>
          <c:showVal val="0"/>
          <c:showCatName val="0"/>
          <c:showSerName val="0"/>
          <c:showPercent val="0"/>
          <c:showBubbleSize val="0"/>
        </c:dLbls>
        <c:gapWidth val="80"/>
        <c:axId val="45320832"/>
        <c:axId val="45344256"/>
      </c:barChart>
      <c:catAx>
        <c:axId val="45320832"/>
        <c:scaling>
          <c:orientation val="maxMin"/>
        </c:scaling>
        <c:delete val="0"/>
        <c:axPos val="l"/>
        <c:numFmt formatCode="General" sourceLinked="0"/>
        <c:majorTickMark val="none"/>
        <c:minorTickMark val="none"/>
        <c:tickLblPos val="low"/>
        <c:spPr>
          <a:ln w="6350">
            <a:solidFill>
              <a:schemeClr val="bg1">
                <a:lumMod val="65000"/>
              </a:schemeClr>
            </a:solidFill>
          </a:ln>
        </c:spPr>
        <c:txPr>
          <a:bodyPr/>
          <a:lstStyle/>
          <a:p>
            <a:pPr>
              <a:defRPr sz="900">
                <a:solidFill>
                  <a:schemeClr val="tx1"/>
                </a:solidFill>
                <a:latin typeface="Arial" pitchFamily="34" charset="0"/>
                <a:cs typeface="Arial" pitchFamily="34" charset="0"/>
              </a:defRPr>
            </a:pPr>
            <a:endParaRPr lang="en-US"/>
          </a:p>
        </c:txPr>
        <c:crossAx val="45344256"/>
        <c:crosses val="autoZero"/>
        <c:auto val="1"/>
        <c:lblAlgn val="ctr"/>
        <c:lblOffset val="100"/>
        <c:noMultiLvlLbl val="0"/>
      </c:catAx>
      <c:valAx>
        <c:axId val="45344256"/>
        <c:scaling>
          <c:orientation val="minMax"/>
        </c:scaling>
        <c:delete val="0"/>
        <c:axPos val="b"/>
        <c:numFmt formatCode="0.00" sourceLinked="1"/>
        <c:majorTickMark val="none"/>
        <c:minorTickMark val="none"/>
        <c:tickLblPos val="none"/>
        <c:spPr>
          <a:ln>
            <a:noFill/>
          </a:ln>
        </c:spPr>
        <c:crossAx val="45320832"/>
        <c:crosses val="max"/>
        <c:crossBetween val="between"/>
      </c:valAx>
    </c:plotArea>
    <c:legend>
      <c:legendPos val="t"/>
      <c:layout>
        <c:manualLayout>
          <c:xMode val="edge"/>
          <c:yMode val="edge"/>
          <c:x val="0.61036049247016311"/>
          <c:y val="2.4661859206149137E-2"/>
          <c:w val="0.37735439753649591"/>
          <c:h val="8.9492737153129331E-2"/>
        </c:manualLayout>
      </c:layout>
      <c:overlay val="0"/>
      <c:txPr>
        <a:bodyPr/>
        <a:lstStyle/>
        <a:p>
          <a:pPr>
            <a:defRPr sz="900">
              <a:solidFill>
                <a:schemeClr val="tx1"/>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482755254766705E-2"/>
          <c:y val="1.3077199080264184E-2"/>
          <c:w val="0.94327445804056653"/>
          <c:h val="0.79835195898770039"/>
        </c:manualLayout>
      </c:layout>
      <c:barChart>
        <c:barDir val="col"/>
        <c:grouping val="clustered"/>
        <c:varyColors val="0"/>
        <c:ser>
          <c:idx val="0"/>
          <c:order val="0"/>
          <c:tx>
            <c:strRef>
              <c:f>CAD!$B$1</c:f>
              <c:strCache>
                <c:ptCount val="1"/>
                <c:pt idx="0">
                  <c:v>1 Year (USD)</c:v>
                </c:pt>
              </c:strCache>
            </c:strRef>
          </c:tx>
          <c:spPr>
            <a:solidFill>
              <a:schemeClr val="bg1">
                <a:lumMod val="65000"/>
              </a:schemeClr>
            </a:solidFill>
            <a:ln>
              <a:noFill/>
            </a:ln>
            <a:effectLst/>
          </c:spPr>
          <c:invertIfNegative val="0"/>
          <c:dPt>
            <c:idx val="11"/>
            <c:invertIfNegative val="0"/>
            <c:bubble3D val="0"/>
            <c:spPr>
              <a:solidFill>
                <a:schemeClr val="bg1">
                  <a:lumMod val="65000"/>
                </a:schemeClr>
              </a:solidFill>
              <a:ln>
                <a:noFill/>
              </a:ln>
              <a:effectLst/>
            </c:spPr>
            <c:extLst>
              <c:ext xmlns:c16="http://schemas.microsoft.com/office/drawing/2014/chart" uri="{C3380CC4-5D6E-409C-BE32-E72D297353CC}">
                <c16:uniqueId val="{00000005-6671-4094-B2FC-70DDA2B250FC}"/>
              </c:ext>
            </c:extLst>
          </c:dPt>
          <c:dPt>
            <c:idx val="17"/>
            <c:invertIfNegative val="0"/>
            <c:bubble3D val="0"/>
            <c:spPr>
              <a:solidFill>
                <a:schemeClr val="bg1">
                  <a:lumMod val="65000"/>
                </a:schemeClr>
              </a:solidFill>
              <a:ln>
                <a:noFill/>
              </a:ln>
              <a:effectLst/>
            </c:spPr>
            <c:extLst>
              <c:ext xmlns:c16="http://schemas.microsoft.com/office/drawing/2014/chart" uri="{C3380CC4-5D6E-409C-BE32-E72D297353CC}">
                <c16:uniqueId val="{00000005-4374-4269-A6B9-3BFD1DE2EBDC}"/>
              </c:ext>
            </c:extLst>
          </c:dPt>
          <c:dPt>
            <c:idx val="19"/>
            <c:invertIfNegative val="0"/>
            <c:bubble3D val="0"/>
            <c:spPr>
              <a:solidFill>
                <a:srgbClr val="35627D"/>
              </a:solidFill>
              <a:ln>
                <a:noFill/>
              </a:ln>
              <a:effectLst/>
            </c:spPr>
            <c:extLst>
              <c:ext xmlns:c16="http://schemas.microsoft.com/office/drawing/2014/chart" uri="{C3380CC4-5D6E-409C-BE32-E72D297353CC}">
                <c16:uniqueId val="{00000008-0BD5-4EDE-BE45-31ADDEB17DE8}"/>
              </c:ext>
            </c:extLst>
          </c:dPt>
          <c:dPt>
            <c:idx val="29"/>
            <c:invertIfNegative val="0"/>
            <c:bubble3D val="0"/>
            <c:spPr>
              <a:solidFill>
                <a:schemeClr val="bg1">
                  <a:lumMod val="65000"/>
                </a:schemeClr>
              </a:solidFill>
              <a:ln>
                <a:noFill/>
              </a:ln>
              <a:effectLst/>
            </c:spPr>
            <c:extLst>
              <c:ext xmlns:c16="http://schemas.microsoft.com/office/drawing/2014/chart" uri="{C3380CC4-5D6E-409C-BE32-E72D297353CC}">
                <c16:uniqueId val="{00000003-D439-454B-841A-DC45C1A50F4E}"/>
              </c:ext>
            </c:extLst>
          </c:dPt>
          <c:dPt>
            <c:idx val="32"/>
            <c:invertIfNegative val="0"/>
            <c:bubble3D val="0"/>
            <c:spPr>
              <a:solidFill>
                <a:srgbClr val="B1B1B1"/>
              </a:solidFill>
              <a:ln>
                <a:noFill/>
              </a:ln>
              <a:effectLst/>
            </c:spPr>
            <c:extLst>
              <c:ext xmlns:c16="http://schemas.microsoft.com/office/drawing/2014/chart" uri="{C3380CC4-5D6E-409C-BE32-E72D297353CC}">
                <c16:uniqueId val="{00000007-848F-45C7-9FAE-59F6B7356663}"/>
              </c:ext>
            </c:extLst>
          </c:dPt>
          <c:cat>
            <c:strRef>
              <c:f>CAD!$A$2:$A$49</c:f>
              <c:strCache>
                <c:ptCount val="48"/>
                <c:pt idx="0">
                  <c:v>Hungary</c:v>
                </c:pt>
                <c:pt idx="1">
                  <c:v>Poland</c:v>
                </c:pt>
                <c:pt idx="2">
                  <c:v>Greece</c:v>
                </c:pt>
                <c:pt idx="3">
                  <c:v>Egypt</c:v>
                </c:pt>
                <c:pt idx="4">
                  <c:v>Mexico</c:v>
                </c:pt>
                <c:pt idx="5">
                  <c:v>Peru</c:v>
                </c:pt>
                <c:pt idx="6">
                  <c:v>Italy</c:v>
                </c:pt>
                <c:pt idx="7">
                  <c:v>Taiwan</c:v>
                </c:pt>
                <c:pt idx="8">
                  <c:v>Brazil</c:v>
                </c:pt>
                <c:pt idx="9">
                  <c:v>Czech Republic</c:v>
                </c:pt>
                <c:pt idx="10">
                  <c:v>Spain</c:v>
                </c:pt>
                <c:pt idx="11">
                  <c:v>Denmark</c:v>
                </c:pt>
                <c:pt idx="12">
                  <c:v>US</c:v>
                </c:pt>
                <c:pt idx="13">
                  <c:v>Netherlands</c:v>
                </c:pt>
                <c:pt idx="14">
                  <c:v>India</c:v>
                </c:pt>
                <c:pt idx="15">
                  <c:v>Ireland</c:v>
                </c:pt>
                <c:pt idx="16">
                  <c:v>Korea</c:v>
                </c:pt>
                <c:pt idx="17">
                  <c:v>Sweden</c:v>
                </c:pt>
                <c:pt idx="18">
                  <c:v>Germany</c:v>
                </c:pt>
                <c:pt idx="19">
                  <c:v> </c:v>
                </c:pt>
                <c:pt idx="20">
                  <c:v>France</c:v>
                </c:pt>
                <c:pt idx="21">
                  <c:v>Japan</c:v>
                </c:pt>
                <c:pt idx="22">
                  <c:v>Austria</c:v>
                </c:pt>
                <c:pt idx="23">
                  <c:v>Switzerland</c:v>
                </c:pt>
                <c:pt idx="24">
                  <c:v>Canada</c:v>
                </c:pt>
                <c:pt idx="25">
                  <c:v>UK</c:v>
                </c:pt>
                <c:pt idx="26">
                  <c:v>Saudi Arabia</c:v>
                </c:pt>
                <c:pt idx="27">
                  <c:v>Australia</c:v>
                </c:pt>
                <c:pt idx="28">
                  <c:v>Colombia</c:v>
                </c:pt>
                <c:pt idx="29">
                  <c:v>Portugal</c:v>
                </c:pt>
                <c:pt idx="30">
                  <c:v>Chile</c:v>
                </c:pt>
                <c:pt idx="31">
                  <c:v>Belgium</c:v>
                </c:pt>
                <c:pt idx="32">
                  <c:v>Israel</c:v>
                </c:pt>
                <c:pt idx="33">
                  <c:v>Norway</c:v>
                </c:pt>
                <c:pt idx="34">
                  <c:v>Singapore</c:v>
                </c:pt>
                <c:pt idx="35">
                  <c:v>Indonesia</c:v>
                </c:pt>
                <c:pt idx="36">
                  <c:v>New Zealand</c:v>
                </c:pt>
                <c:pt idx="37">
                  <c:v>Philippines</c:v>
                </c:pt>
                <c:pt idx="38">
                  <c:v>UAE</c:v>
                </c:pt>
                <c:pt idx="39">
                  <c:v>Qatar</c:v>
                </c:pt>
                <c:pt idx="40">
                  <c:v>South Africa</c:v>
                </c:pt>
                <c:pt idx="41">
                  <c:v>Malaysia</c:v>
                </c:pt>
                <c:pt idx="42">
                  <c:v>Finland</c:v>
                </c:pt>
                <c:pt idx="43">
                  <c:v>Kuwait</c:v>
                </c:pt>
                <c:pt idx="44">
                  <c:v>Turkey</c:v>
                </c:pt>
                <c:pt idx="45">
                  <c:v>China</c:v>
                </c:pt>
                <c:pt idx="46">
                  <c:v>Thailand</c:v>
                </c:pt>
                <c:pt idx="47">
                  <c:v>Hong Kong</c:v>
                </c:pt>
              </c:strCache>
            </c:strRef>
          </c:cat>
          <c:val>
            <c:numRef>
              <c:f>CAD!$B$2:$B$49</c:f>
              <c:numCache>
                <c:formatCode>General</c:formatCode>
                <c:ptCount val="48"/>
                <c:pt idx="0">
                  <c:v>0.52840000000000009</c:v>
                </c:pt>
                <c:pt idx="1">
                  <c:v>0.50869999999999993</c:v>
                </c:pt>
                <c:pt idx="2">
                  <c:v>0.504</c:v>
                </c:pt>
                <c:pt idx="3">
                  <c:v>0.49299999999999999</c:v>
                </c:pt>
                <c:pt idx="4">
                  <c:v>0.41450000000000004</c:v>
                </c:pt>
                <c:pt idx="5">
                  <c:v>0.36630000000000001</c:v>
                </c:pt>
                <c:pt idx="6">
                  <c:v>0.35859999999999997</c:v>
                </c:pt>
                <c:pt idx="7">
                  <c:v>0.32729999999999998</c:v>
                </c:pt>
                <c:pt idx="8">
                  <c:v>0.32640000000000002</c:v>
                </c:pt>
                <c:pt idx="9">
                  <c:v>0.3115</c:v>
                </c:pt>
                <c:pt idx="10">
                  <c:v>0.30380000000000001</c:v>
                </c:pt>
                <c:pt idx="11">
                  <c:v>0.29139999999999999</c:v>
                </c:pt>
                <c:pt idx="12">
                  <c:v>0.2596</c:v>
                </c:pt>
                <c:pt idx="13">
                  <c:v>0.25370000000000004</c:v>
                </c:pt>
                <c:pt idx="14">
                  <c:v>0.25129999999999997</c:v>
                </c:pt>
                <c:pt idx="15">
                  <c:v>0.24679999999999999</c:v>
                </c:pt>
                <c:pt idx="16">
                  <c:v>0.24030000000000001</c:v>
                </c:pt>
                <c:pt idx="17">
                  <c:v>0.22789999999999999</c:v>
                </c:pt>
                <c:pt idx="18">
                  <c:v>0.22370000000000001</c:v>
                </c:pt>
                <c:pt idx="19">
                  <c:v>0.21579999999999999</c:v>
                </c:pt>
                <c:pt idx="20">
                  <c:v>0.2097</c:v>
                </c:pt>
                <c:pt idx="21">
                  <c:v>0.18960000000000002</c:v>
                </c:pt>
                <c:pt idx="22">
                  <c:v>0.18140000000000001</c:v>
                </c:pt>
                <c:pt idx="23">
                  <c:v>0.1573</c:v>
                </c:pt>
                <c:pt idx="24">
                  <c:v>0.14430000000000001</c:v>
                </c:pt>
                <c:pt idx="25">
                  <c:v>0.14410000000000001</c:v>
                </c:pt>
                <c:pt idx="26">
                  <c:v>0.1404</c:v>
                </c:pt>
                <c:pt idx="27">
                  <c:v>0.1341</c:v>
                </c:pt>
                <c:pt idx="28">
                  <c:v>0.12869999999999998</c:v>
                </c:pt>
                <c:pt idx="29">
                  <c:v>0.1081</c:v>
                </c:pt>
                <c:pt idx="30">
                  <c:v>7.5700000000000003E-2</c:v>
                </c:pt>
                <c:pt idx="31">
                  <c:v>7.0900000000000005E-2</c:v>
                </c:pt>
                <c:pt idx="32">
                  <c:v>5.9200000000000003E-2</c:v>
                </c:pt>
                <c:pt idx="33">
                  <c:v>5.6799999999999996E-2</c:v>
                </c:pt>
                <c:pt idx="34">
                  <c:v>5.2000000000000005E-2</c:v>
                </c:pt>
                <c:pt idx="35">
                  <c:v>4.6900000000000004E-2</c:v>
                </c:pt>
                <c:pt idx="36">
                  <c:v>3.5000000000000003E-2</c:v>
                </c:pt>
                <c:pt idx="37">
                  <c:v>2.6200000000000001E-2</c:v>
                </c:pt>
                <c:pt idx="38">
                  <c:v>2.1800000000000003E-2</c:v>
                </c:pt>
                <c:pt idx="39">
                  <c:v>1.6799999999999999E-2</c:v>
                </c:pt>
                <c:pt idx="40">
                  <c:v>7.8000000000000005E-3</c:v>
                </c:pt>
                <c:pt idx="41">
                  <c:v>-4.0999999999999995E-3</c:v>
                </c:pt>
                <c:pt idx="42">
                  <c:v>-2.4E-2</c:v>
                </c:pt>
                <c:pt idx="43">
                  <c:v>-7.46E-2</c:v>
                </c:pt>
                <c:pt idx="44">
                  <c:v>-9.5399999999999999E-2</c:v>
                </c:pt>
                <c:pt idx="45">
                  <c:v>-0.1182</c:v>
                </c:pt>
                <c:pt idx="46">
                  <c:v>-0.122</c:v>
                </c:pt>
                <c:pt idx="47">
                  <c:v>-0.1409</c:v>
                </c:pt>
              </c:numCache>
            </c:numRef>
          </c:val>
          <c:extLst>
            <c:ext xmlns:c16="http://schemas.microsoft.com/office/drawing/2014/chart" uri="{C3380CC4-5D6E-409C-BE32-E72D297353CC}">
              <c16:uniqueId val="{00000000-ADC7-4A7A-A041-471A7E35A6B5}"/>
            </c:ext>
          </c:extLst>
        </c:ser>
        <c:dLbls>
          <c:showLegendKey val="0"/>
          <c:showVal val="0"/>
          <c:showCatName val="0"/>
          <c:showSerName val="0"/>
          <c:showPercent val="0"/>
          <c:showBubbleSize val="0"/>
        </c:dLbls>
        <c:gapWidth val="100"/>
        <c:overlap val="100"/>
        <c:axId val="1716767584"/>
        <c:axId val="1712898032"/>
      </c:barChart>
      <c:catAx>
        <c:axId val="171676758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just">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12898032"/>
        <c:crossesAt val="0"/>
        <c:auto val="0"/>
        <c:lblAlgn val="r"/>
        <c:lblOffset val="100"/>
        <c:tickLblSkip val="1"/>
        <c:noMultiLvlLbl val="0"/>
      </c:catAx>
      <c:valAx>
        <c:axId val="1712898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716767584"/>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0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31150540329703025"/>
          <c:y val="0.11696433431514265"/>
          <c:w val="0.38037661160971808"/>
          <c:h val="0.82590085173836325"/>
        </c:manualLayout>
      </c:layout>
      <c:pieChart>
        <c:varyColors val="1"/>
        <c:ser>
          <c:idx val="0"/>
          <c:order val="0"/>
          <c:tx>
            <c:strRef>
              <c:f>Sheet1!$C$1</c:f>
              <c:strCache>
                <c:ptCount val="1"/>
                <c:pt idx="0">
                  <c:v>Sales</c:v>
                </c:pt>
              </c:strCache>
            </c:strRef>
          </c:tx>
          <c:spPr>
            <a:solidFill>
              <a:schemeClr val="accent1"/>
            </a:solidFill>
            <a:ln>
              <a:solidFill>
                <a:schemeClr val="accent1"/>
              </a:solidFill>
            </a:ln>
            <a:effectLst/>
          </c:spPr>
          <c:dPt>
            <c:idx val="0"/>
            <c:bubble3D val="0"/>
            <c:spPr>
              <a:solidFill>
                <a:schemeClr val="bg2"/>
              </a:solidFill>
              <a:ln>
                <a:solidFill>
                  <a:schemeClr val="bg2"/>
                </a:solidFill>
              </a:ln>
              <a:effectLst/>
            </c:spPr>
            <c:extLst>
              <c:ext xmlns:c16="http://schemas.microsoft.com/office/drawing/2014/chart" uri="{C3380CC4-5D6E-409C-BE32-E72D297353CC}">
                <c16:uniqueId val="{00000001-4A2F-4BBE-BD9A-2E7C1B9C9E6A}"/>
              </c:ext>
            </c:extLst>
          </c:dPt>
          <c:dPt>
            <c:idx val="1"/>
            <c:bubble3D val="0"/>
            <c:extLst>
              <c:ext xmlns:c16="http://schemas.microsoft.com/office/drawing/2014/chart" uri="{C3380CC4-5D6E-409C-BE32-E72D297353CC}">
                <c16:uniqueId val="{00000002-4A2F-4BBE-BD9A-2E7C1B9C9E6A}"/>
              </c:ext>
            </c:extLst>
          </c:dPt>
          <c:dLbls>
            <c:dLbl>
              <c:idx val="0"/>
              <c:layout>
                <c:manualLayout>
                  <c:x val="1.6147721750831682E-2"/>
                  <c:y val="-8.0179199901470849E-2"/>
                </c:manualLayout>
              </c:layout>
              <c:tx>
                <c:rich>
                  <a:bodyPr anchor="t" anchorCtr="1"/>
                  <a:lstStyle/>
                  <a:p>
                    <a:pPr algn="l">
                      <a:defRPr sz="2800"/>
                    </a:pPr>
                    <a:r>
                      <a:rPr lang="en-US" dirty="0">
                        <a:solidFill>
                          <a:schemeClr val="bg2"/>
                        </a:solidFill>
                      </a:rPr>
                      <a:t>68%</a:t>
                    </a:r>
                  </a:p>
                  <a:p>
                    <a:pPr algn="l">
                      <a:defRPr sz="2800"/>
                    </a:pPr>
                    <a:r>
                      <a:rPr lang="en-US" sz="900" b="1" dirty="0">
                        <a:solidFill>
                          <a:schemeClr val="bg1">
                            <a:lumMod val="50000"/>
                          </a:schemeClr>
                        </a:solidFill>
                      </a:rPr>
                      <a:t>US               </a:t>
                    </a:r>
                    <a:br>
                      <a:rPr lang="en-US" sz="900" b="1" dirty="0">
                        <a:solidFill>
                          <a:schemeClr val="bg1">
                            <a:lumMod val="50000"/>
                          </a:schemeClr>
                        </a:solidFill>
                      </a:rPr>
                    </a:br>
                    <a:r>
                      <a:rPr lang="en-US" sz="900" b="0" dirty="0">
                        <a:solidFill>
                          <a:schemeClr val="bg1">
                            <a:lumMod val="50000"/>
                          </a:schemeClr>
                        </a:solidFill>
                      </a:rPr>
                      <a:t>$976 billion  </a:t>
                    </a:r>
                    <a:br>
                      <a:rPr lang="en-US" sz="900" b="0" dirty="0">
                        <a:solidFill>
                          <a:schemeClr val="bg1">
                            <a:lumMod val="50000"/>
                          </a:schemeClr>
                        </a:solidFill>
                      </a:rPr>
                    </a:br>
                    <a:r>
                      <a:rPr lang="en-US" sz="900" b="0" dirty="0">
                        <a:solidFill>
                          <a:schemeClr val="bg1">
                            <a:lumMod val="50000"/>
                          </a:schemeClr>
                        </a:solidFill>
                      </a:rPr>
                      <a:t>104 REITs</a:t>
                    </a:r>
                    <a:endParaRPr lang="en-US" sz="900" b="0" dirty="0">
                      <a:solidFill>
                        <a:srgbClr val="00B0F0"/>
                      </a:solidFill>
                    </a:endParaRPr>
                  </a:p>
                </c:rich>
              </c:tx>
              <c:spPr/>
              <c:dLblPos val="bestFit"/>
              <c:showLegendKey val="0"/>
              <c:showVal val="1"/>
              <c:showCatName val="0"/>
              <c:showSerName val="0"/>
              <c:showPercent val="0"/>
              <c:showBubbleSize val="0"/>
              <c:extLst>
                <c:ext xmlns:c15="http://schemas.microsoft.com/office/drawing/2012/chart" uri="{CE6537A1-D6FC-4f65-9D91-7224C49458BB}">
                  <c15:layout>
                    <c:manualLayout>
                      <c:w val="0.26161499976183167"/>
                      <c:h val="0.67314327249854433"/>
                    </c:manualLayout>
                  </c15:layout>
                  <c15:showDataLabelsRange val="0"/>
                </c:ext>
                <c:ext xmlns:c16="http://schemas.microsoft.com/office/drawing/2014/chart" uri="{C3380CC4-5D6E-409C-BE32-E72D297353CC}">
                  <c16:uniqueId val="{00000001-4A2F-4BBE-BD9A-2E7C1B9C9E6A}"/>
                </c:ext>
              </c:extLst>
            </c:dLbl>
            <c:dLbl>
              <c:idx val="1"/>
              <c:layout>
                <c:manualLayout>
                  <c:x val="-2.6395747810580891E-2"/>
                  <c:y val="0.15174754543090282"/>
                </c:manualLayout>
              </c:layout>
              <c:tx>
                <c:rich>
                  <a:bodyPr/>
                  <a:lstStyle/>
                  <a:p>
                    <a:pPr algn="l">
                      <a:defRPr sz="2800"/>
                    </a:pPr>
                    <a:r>
                      <a:rPr lang="en-US" dirty="0">
                        <a:solidFill>
                          <a:schemeClr val="accent1"/>
                        </a:solidFill>
                      </a:rPr>
                      <a:t>32%</a:t>
                    </a:r>
                  </a:p>
                  <a:p>
                    <a:pPr algn="l">
                      <a:defRPr sz="2800"/>
                    </a:pPr>
                    <a:r>
                      <a:rPr lang="en-US" sz="900" b="1" dirty="0">
                        <a:solidFill>
                          <a:schemeClr val="bg1">
                            <a:lumMod val="50000"/>
                          </a:schemeClr>
                        </a:solidFill>
                      </a:rPr>
                      <a:t>World ex US</a:t>
                    </a:r>
                  </a:p>
                  <a:p>
                    <a:pPr algn="l">
                      <a:defRPr sz="2800"/>
                    </a:pPr>
                    <a:r>
                      <a:rPr lang="en-US" sz="900" dirty="0">
                        <a:solidFill>
                          <a:schemeClr val="bg1">
                            <a:lumMod val="50000"/>
                          </a:schemeClr>
                        </a:solidFill>
                      </a:rPr>
                      <a:t>$451 billion    286 REITs      (25 other countries)</a:t>
                    </a:r>
                  </a:p>
                </c:rich>
              </c:tx>
              <c:spPr>
                <a:noFill/>
              </c:spPr>
              <c:dLblPos val="bestFit"/>
              <c:showLegendKey val="0"/>
              <c:showVal val="1"/>
              <c:showCatName val="0"/>
              <c:showSerName val="0"/>
              <c:showPercent val="0"/>
              <c:showBubbleSize val="0"/>
              <c:extLst>
                <c:ext xmlns:c15="http://schemas.microsoft.com/office/drawing/2012/chart" uri="{CE6537A1-D6FC-4f65-9D91-7224C49458BB}">
                  <c15:layout>
                    <c:manualLayout>
                      <c:w val="0.2188008514556336"/>
                      <c:h val="0.63707731294718184"/>
                    </c:manualLayout>
                  </c15:layout>
                  <c15:showDataLabelsRange val="0"/>
                </c:ext>
                <c:ext xmlns:c16="http://schemas.microsoft.com/office/drawing/2014/chart" uri="{C3380CC4-5D6E-409C-BE32-E72D297353CC}">
                  <c16:uniqueId val="{00000002-4A2F-4BBE-BD9A-2E7C1B9C9E6A}"/>
                </c:ext>
              </c:extLst>
            </c:dLbl>
            <c:dLbl>
              <c:idx val="2"/>
              <c:delete val="1"/>
              <c:extLst>
                <c:ext xmlns:c15="http://schemas.microsoft.com/office/drawing/2012/chart" uri="{CE6537A1-D6FC-4f65-9D91-7224C49458BB}"/>
                <c:ext xmlns:c16="http://schemas.microsoft.com/office/drawing/2014/chart" uri="{C3380CC4-5D6E-409C-BE32-E72D297353CC}">
                  <c16:uniqueId val="{00000003-4A2F-4BBE-BD9A-2E7C1B9C9E6A}"/>
                </c:ext>
              </c:extLst>
            </c:dLbl>
            <c:spPr>
              <a:noFill/>
              <a:ln>
                <a:noFill/>
              </a:ln>
              <a:effectLst/>
            </c:spPr>
            <c:txPr>
              <a:bodyPr/>
              <a:lstStyle/>
              <a:p>
                <a:pPr algn="l">
                  <a:defRPr sz="28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Sheet1!$B$2:$B$3</c:f>
              <c:strCache>
                <c:ptCount val="2"/>
                <c:pt idx="0">
                  <c:v>Dow Jones U.S. Select REIT Index</c:v>
                </c:pt>
                <c:pt idx="1">
                  <c:v>S&amp;P Global Ex-U.S. REIT Index</c:v>
                </c:pt>
              </c:strCache>
            </c:strRef>
          </c:cat>
          <c:val>
            <c:numRef>
              <c:f>Sheet1!$C$2:$C$3</c:f>
              <c:numCache>
                <c:formatCode>#,##0</c:formatCode>
                <c:ptCount val="2"/>
                <c:pt idx="0">
                  <c:v>975928701697.40002</c:v>
                </c:pt>
                <c:pt idx="1">
                  <c:v>451022788636.78998</c:v>
                </c:pt>
              </c:numCache>
            </c:numRef>
          </c:val>
          <c:extLst>
            <c:ext xmlns:c16="http://schemas.microsoft.com/office/drawing/2014/chart" uri="{C3380CC4-5D6E-409C-BE32-E72D297353CC}">
              <c16:uniqueId val="{00000004-4A2F-4BBE-BD9A-2E7C1B9C9E6A}"/>
            </c:ext>
          </c:extLst>
        </c:ser>
        <c:ser>
          <c:idx val="1"/>
          <c:order val="1"/>
          <c:tx>
            <c:strRef>
              <c:f>Sheet1!$D$1</c:f>
              <c:strCache>
                <c:ptCount val="1"/>
                <c:pt idx="0">
                  <c:v>$billion</c:v>
                </c:pt>
              </c:strCache>
            </c:strRef>
          </c:tx>
          <c:cat>
            <c:strRef>
              <c:f>Sheet1!$B$2:$B$3</c:f>
              <c:strCache>
                <c:ptCount val="2"/>
                <c:pt idx="0">
                  <c:v>Dow Jones U.S. Select REIT Index</c:v>
                </c:pt>
                <c:pt idx="1">
                  <c:v>S&amp;P Global Ex-U.S. REIT Index</c:v>
                </c:pt>
              </c:strCache>
            </c:strRef>
          </c:cat>
          <c:val>
            <c:numRef>
              <c:f>Sheet1!$D$2:$D$3</c:f>
              <c:numCache>
                <c:formatCode>0</c:formatCode>
                <c:ptCount val="2"/>
                <c:pt idx="0">
                  <c:v>0</c:v>
                </c:pt>
                <c:pt idx="1">
                  <c:v>0</c:v>
                </c:pt>
              </c:numCache>
            </c:numRef>
          </c:val>
          <c:extLst>
            <c:ext xmlns:c16="http://schemas.microsoft.com/office/drawing/2014/chart" uri="{C3380CC4-5D6E-409C-BE32-E72D297353CC}">
              <c16:uniqueId val="{00000005-4A2F-4BBE-BD9A-2E7C1B9C9E6A}"/>
            </c:ext>
          </c:extLst>
        </c:ser>
        <c:ser>
          <c:idx val="2"/>
          <c:order val="2"/>
          <c:tx>
            <c:strRef>
              <c:f>Sheet1!$E$1</c:f>
              <c:strCache>
                <c:ptCount val="1"/>
                <c:pt idx="0">
                  <c:v>NumberOf Countries</c:v>
                </c:pt>
              </c:strCache>
            </c:strRef>
          </c:tx>
          <c:cat>
            <c:strRef>
              <c:f>Sheet1!$B$2:$B$3</c:f>
              <c:strCache>
                <c:ptCount val="2"/>
                <c:pt idx="0">
                  <c:v>Dow Jones U.S. Select REIT Index</c:v>
                </c:pt>
                <c:pt idx="1">
                  <c:v>S&amp;P Global Ex-U.S. REIT Index</c:v>
                </c:pt>
              </c:strCache>
            </c:strRef>
          </c:cat>
          <c:val>
            <c:numRef>
              <c:f>Sheet1!$E$2:$E$3</c:f>
              <c:numCache>
                <c:formatCode>0</c:formatCode>
                <c:ptCount val="2"/>
                <c:pt idx="0">
                  <c:v>0.68392563328753309</c:v>
                </c:pt>
                <c:pt idx="1">
                  <c:v>0.31607436671246691</c:v>
                </c:pt>
              </c:numCache>
            </c:numRef>
          </c:val>
          <c:extLst>
            <c:ext xmlns:c16="http://schemas.microsoft.com/office/drawing/2014/chart" uri="{C3380CC4-5D6E-409C-BE32-E72D297353CC}">
              <c16:uniqueId val="{00000006-4A2F-4BBE-BD9A-2E7C1B9C9E6A}"/>
            </c:ext>
          </c:extLst>
        </c:ser>
        <c:ser>
          <c:idx val="3"/>
          <c:order val="3"/>
          <c:tx>
            <c:strRef>
              <c:f>Sheet1!$F$1</c:f>
              <c:strCache>
                <c:ptCount val="1"/>
                <c:pt idx="0">
                  <c:v>NumberOf Holdings</c:v>
                </c:pt>
              </c:strCache>
            </c:strRef>
          </c:tx>
          <c:cat>
            <c:strRef>
              <c:f>Sheet1!$B$2:$B$3</c:f>
              <c:strCache>
                <c:ptCount val="2"/>
                <c:pt idx="0">
                  <c:v>Dow Jones U.S. Select REIT Index</c:v>
                </c:pt>
                <c:pt idx="1">
                  <c:v>S&amp;P Global Ex-U.S. REIT Index</c:v>
                </c:pt>
              </c:strCache>
            </c:strRef>
          </c:cat>
          <c:val>
            <c:numRef>
              <c:f>Sheet1!$F$2:$F$3</c:f>
              <c:numCache>
                <c:formatCode>0</c:formatCode>
                <c:ptCount val="2"/>
                <c:pt idx="0">
                  <c:v>975.92870169740002</c:v>
                </c:pt>
                <c:pt idx="1">
                  <c:v>451.02278863678998</c:v>
                </c:pt>
              </c:numCache>
            </c:numRef>
          </c:val>
          <c:extLst>
            <c:ext xmlns:c16="http://schemas.microsoft.com/office/drawing/2014/chart" uri="{C3380CC4-5D6E-409C-BE32-E72D297353CC}">
              <c16:uniqueId val="{00000007-4A2F-4BBE-BD9A-2E7C1B9C9E6A}"/>
            </c:ext>
          </c:extLst>
        </c:ser>
        <c:ser>
          <c:idx val="4"/>
          <c:order val="4"/>
          <c:tx>
            <c:strRef>
              <c:f>Sheet1!$G$1</c:f>
              <c:strCache>
                <c:ptCount val="1"/>
                <c:pt idx="0">
                  <c:v> MARKET </c:v>
                </c:pt>
              </c:strCache>
            </c:strRef>
          </c:tx>
          <c:cat>
            <c:strRef>
              <c:f>Sheet1!$B$2:$B$3</c:f>
              <c:strCache>
                <c:ptCount val="2"/>
                <c:pt idx="0">
                  <c:v>Dow Jones U.S. Select REIT Index</c:v>
                </c:pt>
                <c:pt idx="1">
                  <c:v>S&amp;P Global Ex-U.S. REIT Index</c:v>
                </c:pt>
              </c:strCache>
            </c:strRef>
          </c:cat>
          <c:val>
            <c:numRef>
              <c:f>Sheet1!$G$2:$G$3</c:f>
              <c:numCache>
                <c:formatCode>General</c:formatCode>
                <c:ptCount val="2"/>
                <c:pt idx="0">
                  <c:v>1</c:v>
                </c:pt>
                <c:pt idx="1">
                  <c:v>25</c:v>
                </c:pt>
              </c:numCache>
            </c:numRef>
          </c:val>
          <c:extLst>
            <c:ext xmlns:c16="http://schemas.microsoft.com/office/drawing/2014/chart" uri="{C3380CC4-5D6E-409C-BE32-E72D297353CC}">
              <c16:uniqueId val="{00000008-4A2F-4BBE-BD9A-2E7C1B9C9E6A}"/>
            </c:ext>
          </c:extLst>
        </c:ser>
        <c:ser>
          <c:idx val="5"/>
          <c:order val="5"/>
          <c:tx>
            <c:strRef>
              <c:f>Sheet1!$H$1</c:f>
              <c:strCache>
                <c:ptCount val="1"/>
                <c:pt idx="0">
                  <c:v>Percent</c:v>
                </c:pt>
              </c:strCache>
            </c:strRef>
          </c:tx>
          <c:cat>
            <c:strRef>
              <c:f>Sheet1!$B$2:$B$3</c:f>
              <c:strCache>
                <c:ptCount val="2"/>
                <c:pt idx="0">
                  <c:v>Dow Jones U.S. Select REIT Index</c:v>
                </c:pt>
                <c:pt idx="1">
                  <c:v>S&amp;P Global Ex-U.S. REIT Index</c:v>
                </c:pt>
              </c:strCache>
            </c:strRef>
          </c:cat>
          <c:val>
            <c:numRef>
              <c:f>Sheet1!$H$2:$H$3</c:f>
              <c:numCache>
                <c:formatCode>0%</c:formatCode>
                <c:ptCount val="2"/>
                <c:pt idx="0">
                  <c:v>104</c:v>
                </c:pt>
                <c:pt idx="1">
                  <c:v>286</c:v>
                </c:pt>
              </c:numCache>
            </c:numRef>
          </c:val>
          <c:extLst>
            <c:ext xmlns:c16="http://schemas.microsoft.com/office/drawing/2014/chart" uri="{C3380CC4-5D6E-409C-BE32-E72D297353CC}">
              <c16:uniqueId val="{00000009-4A2F-4BBE-BD9A-2E7C1B9C9E6A}"/>
            </c:ext>
          </c:extLst>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2701409171896"/>
          <c:y val="8.7260135656562904E-2"/>
          <c:w val="0.74711273897663921"/>
          <c:h val="0.72190636925933205"/>
        </c:manualLayout>
      </c:layout>
      <c:barChart>
        <c:barDir val="bar"/>
        <c:grouping val="clustered"/>
        <c:varyColors val="0"/>
        <c:ser>
          <c:idx val="0"/>
          <c:order val="0"/>
          <c:tx>
            <c:strRef>
              <c:f>Sheet1!$B$1</c:f>
              <c:strCache>
                <c:ptCount val="1"/>
                <c:pt idx="0">
                  <c:v>Series 2</c:v>
                </c:pt>
              </c:strCache>
            </c:strRef>
          </c:tx>
          <c:spPr>
            <a:solidFill>
              <a:schemeClr val="bg1">
                <a:lumMod val="85000"/>
              </a:schemeClr>
            </a:solidFill>
          </c:spPr>
          <c:invertIfNegative val="0"/>
          <c:dLbls>
            <c:numFmt formatCode="#,##0.00" sourceLinked="0"/>
            <c:spPr>
              <a:noFill/>
              <a:ln>
                <a:noFill/>
              </a:ln>
              <a:effectLst/>
            </c:spPr>
            <c:txPr>
              <a:bodyPr/>
              <a:lstStyle/>
              <a:p>
                <a:pPr>
                  <a:defRPr sz="900">
                    <a:solidFill>
                      <a:schemeClr val="tx1"/>
                    </a:solidFill>
                    <a:latin typeface="Arial" pitchFamily="34" charset="0"/>
                    <a:cs typeface="Arial"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US REITS</c:v>
                </c:pt>
                <c:pt idx="1">
                  <c:v>Global ex US REITS</c:v>
                </c:pt>
              </c:strCache>
            </c:strRef>
          </c:cat>
          <c:val>
            <c:numRef>
              <c:f>Sheet1!$B$2:$B$3</c:f>
              <c:numCache>
                <c:formatCode>General</c:formatCode>
                <c:ptCount val="2"/>
                <c:pt idx="0">
                  <c:v>13.96</c:v>
                </c:pt>
                <c:pt idx="1">
                  <c:v>5.59</c:v>
                </c:pt>
              </c:numCache>
            </c:numRef>
          </c:val>
          <c:extLst>
            <c:ext xmlns:c16="http://schemas.microsoft.com/office/drawing/2014/chart" uri="{C3380CC4-5D6E-409C-BE32-E72D297353CC}">
              <c16:uniqueId val="{00000000-9998-4912-BBC4-6D9FD04D58F7}"/>
            </c:ext>
          </c:extLst>
        </c:ser>
        <c:dLbls>
          <c:showLegendKey val="0"/>
          <c:showVal val="0"/>
          <c:showCatName val="0"/>
          <c:showSerName val="0"/>
          <c:showPercent val="0"/>
          <c:showBubbleSize val="0"/>
        </c:dLbls>
        <c:gapWidth val="43"/>
        <c:axId val="145675776"/>
        <c:axId val="145677312"/>
      </c:barChart>
      <c:catAx>
        <c:axId val="145675776"/>
        <c:scaling>
          <c:orientation val="maxMin"/>
        </c:scaling>
        <c:delete val="0"/>
        <c:axPos val="l"/>
        <c:numFmt formatCode="General" sourceLinked="0"/>
        <c:majorTickMark val="none"/>
        <c:minorTickMark val="none"/>
        <c:tickLblPos val="low"/>
        <c:spPr>
          <a:ln w="6350">
            <a:solidFill>
              <a:schemeClr val="bg1">
                <a:lumMod val="65000"/>
              </a:schemeClr>
            </a:solidFill>
          </a:ln>
        </c:spPr>
        <c:txPr>
          <a:bodyPr/>
          <a:lstStyle/>
          <a:p>
            <a:pPr>
              <a:defRPr sz="900">
                <a:solidFill>
                  <a:schemeClr val="tx1"/>
                </a:solidFill>
                <a:latin typeface="Arial" pitchFamily="34" charset="0"/>
                <a:cs typeface="Arial" pitchFamily="34" charset="0"/>
              </a:defRPr>
            </a:pPr>
            <a:endParaRPr lang="en-US"/>
          </a:p>
        </c:txPr>
        <c:crossAx val="145677312"/>
        <c:crosses val="autoZero"/>
        <c:auto val="0"/>
        <c:lblAlgn val="ctr"/>
        <c:lblOffset val="100"/>
        <c:noMultiLvlLbl val="0"/>
      </c:catAx>
      <c:valAx>
        <c:axId val="145677312"/>
        <c:scaling>
          <c:orientation val="minMax"/>
          <c:max val="16"/>
          <c:min val="0"/>
        </c:scaling>
        <c:delete val="0"/>
        <c:axPos val="t"/>
        <c:numFmt formatCode="General" sourceLinked="1"/>
        <c:majorTickMark val="none"/>
        <c:minorTickMark val="none"/>
        <c:tickLblPos val="none"/>
        <c:spPr>
          <a:ln>
            <a:noFill/>
          </a:ln>
        </c:spPr>
        <c:crossAx val="1456757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0.08821</cdr:x>
      <cdr:y>0.84373</cdr:y>
    </cdr:from>
    <cdr:to>
      <cdr:x>0.18447</cdr:x>
      <cdr:y>0.89793</cdr:y>
    </cdr:to>
    <cdr:sp macro="" textlink="">
      <cdr:nvSpPr>
        <cdr:cNvPr id="6" name="TextBox 16"/>
        <cdr:cNvSpPr txBox="1"/>
      </cdr:nvSpPr>
      <cdr:spPr>
        <a:xfrm xmlns:a="http://schemas.openxmlformats.org/drawingml/2006/main">
          <a:off x="282434" y="2155891"/>
          <a:ext cx="308168" cy="13849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1Y</a:t>
          </a:r>
        </a:p>
      </cdr:txBody>
    </cdr:sp>
  </cdr:relSizeAnchor>
  <cdr:relSizeAnchor xmlns:cdr="http://schemas.openxmlformats.org/drawingml/2006/chartDrawing">
    <cdr:from>
      <cdr:x>0.17706</cdr:x>
      <cdr:y>0.84373</cdr:y>
    </cdr:from>
    <cdr:to>
      <cdr:x>0.26777</cdr:x>
      <cdr:y>0.89793</cdr:y>
    </cdr:to>
    <cdr:sp macro="" textlink="">
      <cdr:nvSpPr>
        <cdr:cNvPr id="7" name="TextBox 22"/>
        <cdr:cNvSpPr txBox="1"/>
      </cdr:nvSpPr>
      <cdr:spPr>
        <a:xfrm xmlns:a="http://schemas.openxmlformats.org/drawingml/2006/main">
          <a:off x="566886" y="2155891"/>
          <a:ext cx="290416" cy="13849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5Y</a:t>
          </a:r>
        </a:p>
      </cdr:txBody>
    </cdr:sp>
  </cdr:relSizeAnchor>
  <cdr:relSizeAnchor xmlns:cdr="http://schemas.openxmlformats.org/drawingml/2006/chartDrawing">
    <cdr:from>
      <cdr:x>0.29671</cdr:x>
      <cdr:y>0.84373</cdr:y>
    </cdr:from>
    <cdr:to>
      <cdr:x>0.39022</cdr:x>
      <cdr:y>0.89793</cdr:y>
    </cdr:to>
    <cdr:sp macro="" textlink="">
      <cdr:nvSpPr>
        <cdr:cNvPr id="8" name="TextBox 24"/>
        <cdr:cNvSpPr txBox="1"/>
      </cdr:nvSpPr>
      <cdr:spPr>
        <a:xfrm xmlns:a="http://schemas.openxmlformats.org/drawingml/2006/main">
          <a:off x="949952" y="2155891"/>
          <a:ext cx="299400" cy="13849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10Y</a:t>
          </a:r>
        </a:p>
      </cdr:txBody>
    </cdr:sp>
  </cdr:relSizeAnchor>
  <cdr:relSizeAnchor xmlns:cdr="http://schemas.openxmlformats.org/drawingml/2006/chartDrawing">
    <cdr:from>
      <cdr:x>0.6456</cdr:x>
      <cdr:y>0.84294</cdr:y>
    </cdr:from>
    <cdr:to>
      <cdr:x>0.73714</cdr:x>
      <cdr:y>0.89714</cdr:y>
    </cdr:to>
    <cdr:sp macro="" textlink="">
      <cdr:nvSpPr>
        <cdr:cNvPr id="9" name="TextBox 25"/>
        <cdr:cNvSpPr txBox="1"/>
      </cdr:nvSpPr>
      <cdr:spPr>
        <a:xfrm xmlns:a="http://schemas.openxmlformats.org/drawingml/2006/main">
          <a:off x="2066978" y="2153873"/>
          <a:ext cx="293094" cy="13849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30Y</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10"/>
            <a:ext cx="3043344" cy="465456"/>
          </a:xfrm>
          <a:prstGeom prst="rect">
            <a:avLst/>
          </a:prstGeom>
        </p:spPr>
        <p:txBody>
          <a:bodyPr vert="horz" lIns="92406" tIns="46206" rIns="92406" bIns="46206" rtlCol="0"/>
          <a:lstStyle>
            <a:lvl1pPr algn="l">
              <a:defRPr sz="1100"/>
            </a:lvl1pPr>
          </a:lstStyle>
          <a:p>
            <a:endParaRPr lang="en-US" dirty="0"/>
          </a:p>
        </p:txBody>
      </p:sp>
      <p:sp>
        <p:nvSpPr>
          <p:cNvPr id="3" name="Date Placeholder 2"/>
          <p:cNvSpPr>
            <a:spLocks noGrp="1"/>
          </p:cNvSpPr>
          <p:nvPr>
            <p:ph type="dt" idx="1"/>
          </p:nvPr>
        </p:nvSpPr>
        <p:spPr>
          <a:xfrm>
            <a:off x="3978136" y="10"/>
            <a:ext cx="3043344" cy="465456"/>
          </a:xfrm>
          <a:prstGeom prst="rect">
            <a:avLst/>
          </a:prstGeom>
        </p:spPr>
        <p:txBody>
          <a:bodyPr vert="horz" lIns="92406" tIns="46206" rIns="92406" bIns="46206" rtlCol="0"/>
          <a:lstStyle>
            <a:lvl1pPr algn="r">
              <a:defRPr sz="1100"/>
            </a:lvl1pPr>
          </a:lstStyle>
          <a:p>
            <a:fld id="{86CEC522-08D6-41D7-BD17-4A764ED892E3}" type="datetimeFigureOut">
              <a:rPr lang="en-US" smtClean="0"/>
              <a:pPr/>
              <a:t>1/12/24</a:t>
            </a:fld>
            <a:endParaRPr lang="en-US" dirty="0"/>
          </a:p>
        </p:txBody>
      </p:sp>
      <p:sp>
        <p:nvSpPr>
          <p:cNvPr id="4" name="Slide Image Placeholder 3"/>
          <p:cNvSpPr>
            <a:spLocks noGrp="1" noRot="1" noChangeAspect="1"/>
          </p:cNvSpPr>
          <p:nvPr>
            <p:ph type="sldImg" idx="2"/>
          </p:nvPr>
        </p:nvSpPr>
        <p:spPr>
          <a:xfrm>
            <a:off x="1250950" y="696913"/>
            <a:ext cx="4521200" cy="3492500"/>
          </a:xfrm>
          <a:prstGeom prst="rect">
            <a:avLst/>
          </a:prstGeom>
          <a:noFill/>
          <a:ln w="12700">
            <a:solidFill>
              <a:prstClr val="black"/>
            </a:solidFill>
          </a:ln>
        </p:spPr>
        <p:txBody>
          <a:bodyPr vert="horz" lIns="92406" tIns="46206" rIns="92406" bIns="46206" rtlCol="0" anchor="ctr"/>
          <a:lstStyle/>
          <a:p>
            <a:endParaRPr lang="en-US" dirty="0"/>
          </a:p>
        </p:txBody>
      </p:sp>
      <p:sp>
        <p:nvSpPr>
          <p:cNvPr id="5" name="Notes Placeholder 4"/>
          <p:cNvSpPr>
            <a:spLocks noGrp="1"/>
          </p:cNvSpPr>
          <p:nvPr>
            <p:ph type="body" sz="quarter" idx="3"/>
          </p:nvPr>
        </p:nvSpPr>
        <p:spPr>
          <a:xfrm>
            <a:off x="702310" y="4421832"/>
            <a:ext cx="5618480" cy="4189096"/>
          </a:xfrm>
          <a:prstGeom prst="rect">
            <a:avLst/>
          </a:prstGeom>
        </p:spPr>
        <p:txBody>
          <a:bodyPr vert="horz" lIns="92406" tIns="46206" rIns="92406" bIns="4620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7" y="8842038"/>
            <a:ext cx="3043344" cy="465456"/>
          </a:xfrm>
          <a:prstGeom prst="rect">
            <a:avLst/>
          </a:prstGeom>
        </p:spPr>
        <p:txBody>
          <a:bodyPr vert="horz" lIns="92406" tIns="46206" rIns="92406" bIns="46206"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8136" y="8842038"/>
            <a:ext cx="3043344" cy="465456"/>
          </a:xfrm>
          <a:prstGeom prst="rect">
            <a:avLst/>
          </a:prstGeom>
        </p:spPr>
        <p:txBody>
          <a:bodyPr vert="horz" lIns="92406" tIns="46206" rIns="92406" bIns="46206" rtlCol="0" anchor="b"/>
          <a:lstStyle>
            <a:lvl1pPr algn="r">
              <a:defRPr sz="1100"/>
            </a:lvl1pPr>
          </a:lstStyle>
          <a:p>
            <a:fld id="{C026C3DD-909A-435F-A8A6-9918FB0A88D5}" type="slidenum">
              <a:rPr lang="en-US" smtClean="0"/>
              <a:pPr/>
              <a:t>‹#›</a:t>
            </a:fld>
            <a:endParaRPr lang="en-US" dirty="0"/>
          </a:p>
        </p:txBody>
      </p:sp>
    </p:spTree>
    <p:extLst>
      <p:ext uri="{BB962C8B-B14F-4D97-AF65-F5344CB8AC3E}">
        <p14:creationId xmlns:p14="http://schemas.microsoft.com/office/powerpoint/2010/main" val="2509161024"/>
      </p:ext>
    </p:extLst>
  </p:cSld>
  <p:clrMap bg1="lt1" tx1="dk1" bg2="lt2" tx2="dk2" accent1="accent1" accent2="accent2" accent3="accent3" accent4="accent4" accent5="accent5" accent6="accent6" hlink="hlink" folHlink="folHlink"/>
  <p:notesStyle>
    <a:lvl1pPr marL="0" algn="l" defTabSz="913866" rtl="0" eaLnBrk="1" latinLnBrk="0" hangingPunct="1">
      <a:defRPr sz="1200" kern="1200">
        <a:solidFill>
          <a:schemeClr val="tx1"/>
        </a:solidFill>
        <a:latin typeface="+mn-lt"/>
        <a:ea typeface="+mn-ea"/>
        <a:cs typeface="+mn-cs"/>
      </a:defRPr>
    </a:lvl1pPr>
    <a:lvl2pPr marL="456932" algn="l" defTabSz="913866" rtl="0" eaLnBrk="1" latinLnBrk="0" hangingPunct="1">
      <a:defRPr sz="1200" kern="1200">
        <a:solidFill>
          <a:schemeClr val="tx1"/>
        </a:solidFill>
        <a:latin typeface="+mn-lt"/>
        <a:ea typeface="+mn-ea"/>
        <a:cs typeface="+mn-cs"/>
      </a:defRPr>
    </a:lvl2pPr>
    <a:lvl3pPr marL="913866" algn="l" defTabSz="913866" rtl="0" eaLnBrk="1" latinLnBrk="0" hangingPunct="1">
      <a:defRPr sz="1200" kern="1200">
        <a:solidFill>
          <a:schemeClr val="tx1"/>
        </a:solidFill>
        <a:latin typeface="+mn-lt"/>
        <a:ea typeface="+mn-ea"/>
        <a:cs typeface="+mn-cs"/>
      </a:defRPr>
    </a:lvl3pPr>
    <a:lvl4pPr marL="1370798" algn="l" defTabSz="913866" rtl="0" eaLnBrk="1" latinLnBrk="0" hangingPunct="1">
      <a:defRPr sz="1200" kern="1200">
        <a:solidFill>
          <a:schemeClr val="tx1"/>
        </a:solidFill>
        <a:latin typeface="+mn-lt"/>
        <a:ea typeface="+mn-ea"/>
        <a:cs typeface="+mn-cs"/>
      </a:defRPr>
    </a:lvl4pPr>
    <a:lvl5pPr marL="1827730" algn="l" defTabSz="913866" rtl="0" eaLnBrk="1" latinLnBrk="0" hangingPunct="1">
      <a:defRPr sz="1200" kern="1200">
        <a:solidFill>
          <a:schemeClr val="tx1"/>
        </a:solidFill>
        <a:latin typeface="+mn-lt"/>
        <a:ea typeface="+mn-ea"/>
        <a:cs typeface="+mn-cs"/>
      </a:defRPr>
    </a:lvl5pPr>
    <a:lvl6pPr marL="2284663" algn="l" defTabSz="913866" rtl="0" eaLnBrk="1" latinLnBrk="0" hangingPunct="1">
      <a:defRPr sz="1200" kern="1200">
        <a:solidFill>
          <a:schemeClr val="tx1"/>
        </a:solidFill>
        <a:latin typeface="+mn-lt"/>
        <a:ea typeface="+mn-ea"/>
        <a:cs typeface="+mn-cs"/>
      </a:defRPr>
    </a:lvl6pPr>
    <a:lvl7pPr marL="2741597" algn="l" defTabSz="913866" rtl="0" eaLnBrk="1" latinLnBrk="0" hangingPunct="1">
      <a:defRPr sz="1200" kern="1200">
        <a:solidFill>
          <a:schemeClr val="tx1"/>
        </a:solidFill>
        <a:latin typeface="+mn-lt"/>
        <a:ea typeface="+mn-ea"/>
        <a:cs typeface="+mn-cs"/>
      </a:defRPr>
    </a:lvl7pPr>
    <a:lvl8pPr marL="3198529" algn="l" defTabSz="913866" rtl="0" eaLnBrk="1" latinLnBrk="0" hangingPunct="1">
      <a:defRPr sz="1200" kern="1200">
        <a:solidFill>
          <a:schemeClr val="tx1"/>
        </a:solidFill>
        <a:latin typeface="+mn-lt"/>
        <a:ea typeface="+mn-ea"/>
        <a:cs typeface="+mn-cs"/>
      </a:defRPr>
    </a:lvl8pPr>
    <a:lvl9pPr marL="3655462" algn="l" defTabSz="91386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0325" y="719138"/>
            <a:ext cx="4668838" cy="3606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15772">
              <a:defRPr/>
            </a:pPr>
            <a:fld id="{C026C3DD-909A-435F-A8A6-9918FB0A88D5}" type="slidenum">
              <a:rPr lang="en-US" sz="1800" kern="0">
                <a:solidFill>
                  <a:prstClr val="black"/>
                </a:solidFill>
              </a:rPr>
              <a:pPr defTabSz="915772">
                <a:defRPr/>
              </a:pPr>
              <a:t>1</a:t>
            </a:fld>
            <a:endParaRPr lang="en-US" sz="1800" kern="0" dirty="0">
              <a:solidFill>
                <a:prstClr val="black"/>
              </a:solidFill>
            </a:endParaRPr>
          </a:p>
        </p:txBody>
      </p:sp>
    </p:spTree>
    <p:extLst>
      <p:ext uri="{BB962C8B-B14F-4D97-AF65-F5344CB8AC3E}">
        <p14:creationId xmlns:p14="http://schemas.microsoft.com/office/powerpoint/2010/main" val="543520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8500"/>
            <a:ext cx="4518025" cy="349091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026C3DD-909A-435F-A8A6-9918FB0A88D5}" type="slidenum">
              <a:rPr kumimoji="0" lang="en-US" sz="1800" b="0" i="0" u="none" strike="noStrike" kern="0" cap="none" spc="0" normalizeH="0" baseline="0" noProof="0" smtClean="0">
                <a:ln>
                  <a:noFill/>
                </a:ln>
                <a:solidFill>
                  <a:prstClr val="black"/>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en-US" sz="18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3020251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4125" y="698500"/>
            <a:ext cx="4514850" cy="349091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997" rtl="0" eaLnBrk="1" fontAlgn="auto" latinLnBrk="0" hangingPunct="1">
              <a:lnSpc>
                <a:spcPct val="100000"/>
              </a:lnSpc>
              <a:spcBef>
                <a:spcPts val="0"/>
              </a:spcBef>
              <a:spcAft>
                <a:spcPts val="0"/>
              </a:spcAft>
              <a:buClrTx/>
              <a:buSzTx/>
              <a:buFontTx/>
              <a:buNone/>
              <a:tabLst/>
              <a:defRPr/>
            </a:pPr>
            <a:fld id="{C026C3DD-909A-435F-A8A6-9918FB0A88D5}" type="slidenum">
              <a:rPr kumimoji="0" lang="en-US" sz="1100" b="0" i="0" u="none" strike="noStrike" kern="1200" cap="none" spc="0" normalizeH="0" baseline="0" noProof="0">
                <a:ln>
                  <a:noFill/>
                </a:ln>
                <a:solidFill>
                  <a:prstClr val="black"/>
                </a:solidFill>
                <a:effectLst/>
                <a:uLnTx/>
                <a:uFillTx/>
                <a:latin typeface="Calibri"/>
                <a:ea typeface="+mn-ea"/>
                <a:cs typeface="+mn-cs"/>
              </a:rPr>
              <a:pPr marL="0" marR="0" lvl="0" indent="0" algn="r" defTabSz="982997" rtl="0" eaLnBrk="1" fontAlgn="auto" latinLnBrk="0" hangingPunct="1">
                <a:lnSpc>
                  <a:spcPct val="100000"/>
                </a:lnSpc>
                <a:spcBef>
                  <a:spcPts val="0"/>
                </a:spcBef>
                <a:spcAft>
                  <a:spcPts val="0"/>
                </a:spcAft>
                <a:buClrTx/>
                <a:buSzTx/>
                <a:buFontTx/>
                <a:buNone/>
                <a:tabLst/>
                <a:defRPr/>
              </a:pPr>
              <a:t>11</a:t>
            </a:fld>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4542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0325" y="719138"/>
            <a:ext cx="4668838" cy="3606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5772">
              <a:defRPr/>
            </a:pPr>
            <a:fld id="{C026C3DD-909A-435F-A8A6-9918FB0A88D5}" type="slidenum">
              <a:rPr lang="en-US" sz="1800" kern="0">
                <a:solidFill>
                  <a:sysClr val="windowText" lastClr="000000"/>
                </a:solidFill>
              </a:rPr>
              <a:pPr defTabSz="915772">
                <a:defRPr/>
              </a:pPr>
              <a:t>2</a:t>
            </a:fld>
            <a:endParaRPr lang="en-US" sz="1800" kern="0" dirty="0">
              <a:solidFill>
                <a:sysClr val="windowText" lastClr="000000"/>
              </a:solidFill>
            </a:endParaRPr>
          </a:p>
        </p:txBody>
      </p:sp>
    </p:spTree>
    <p:extLst>
      <p:ext uri="{BB962C8B-B14F-4D97-AF65-F5344CB8AC3E}">
        <p14:creationId xmlns:p14="http://schemas.microsoft.com/office/powerpoint/2010/main" val="3182421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0325" y="719138"/>
            <a:ext cx="4668838" cy="3606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5772">
              <a:defRPr/>
            </a:pPr>
            <a:fld id="{C026C3DD-909A-435F-A8A6-9918FB0A88D5}" type="slidenum">
              <a:rPr lang="en-US" sz="1800" kern="0">
                <a:solidFill>
                  <a:prstClr val="black"/>
                </a:solidFill>
              </a:rPr>
              <a:pPr defTabSz="915772">
                <a:defRPr/>
              </a:pPr>
              <a:t>3</a:t>
            </a:fld>
            <a:endParaRPr lang="en-US" sz="1800" kern="0" dirty="0">
              <a:solidFill>
                <a:prstClr val="black"/>
              </a:solidFill>
            </a:endParaRPr>
          </a:p>
        </p:txBody>
      </p:sp>
    </p:spTree>
    <p:extLst>
      <p:ext uri="{BB962C8B-B14F-4D97-AF65-F5344CB8AC3E}">
        <p14:creationId xmlns:p14="http://schemas.microsoft.com/office/powerpoint/2010/main" val="2639867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0325" y="719138"/>
            <a:ext cx="4668838" cy="3606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15772">
              <a:defRPr/>
            </a:pPr>
            <a:fld id="{C026C3DD-909A-435F-A8A6-9918FB0A88D5}" type="slidenum">
              <a:rPr lang="en-US" sz="1800" kern="0">
                <a:solidFill>
                  <a:prstClr val="black"/>
                </a:solidFill>
              </a:rPr>
              <a:pPr defTabSz="915772">
                <a:defRPr/>
              </a:pPr>
              <a:t>4</a:t>
            </a:fld>
            <a:endParaRPr lang="en-US" sz="1800" kern="0" dirty="0">
              <a:solidFill>
                <a:prstClr val="black"/>
              </a:solidFill>
            </a:endParaRPr>
          </a:p>
        </p:txBody>
      </p:sp>
    </p:spTree>
    <p:extLst>
      <p:ext uri="{BB962C8B-B14F-4D97-AF65-F5344CB8AC3E}">
        <p14:creationId xmlns:p14="http://schemas.microsoft.com/office/powerpoint/2010/main" val="2317855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0325" y="717550"/>
            <a:ext cx="4668838" cy="360838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15772">
              <a:defRPr/>
            </a:pPr>
            <a:fld id="{C026C3DD-909A-435F-A8A6-9918FB0A88D5}" type="slidenum">
              <a:rPr lang="en-US" sz="1800" kern="0">
                <a:solidFill>
                  <a:prstClr val="black"/>
                </a:solidFill>
              </a:rPr>
              <a:pPr defTabSz="915772">
                <a:defRPr/>
              </a:pPr>
              <a:t>5</a:t>
            </a:fld>
            <a:endParaRPr lang="en-US" sz="1800" kern="0" dirty="0">
              <a:solidFill>
                <a:prstClr val="black"/>
              </a:solidFill>
            </a:endParaRPr>
          </a:p>
        </p:txBody>
      </p:sp>
    </p:spTree>
    <p:extLst>
      <p:ext uri="{BB962C8B-B14F-4D97-AF65-F5344CB8AC3E}">
        <p14:creationId xmlns:p14="http://schemas.microsoft.com/office/powerpoint/2010/main" val="1694679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1913" y="722313"/>
            <a:ext cx="4665662" cy="360521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15772">
              <a:defRPr/>
            </a:pPr>
            <a:fld id="{C026C3DD-909A-435F-A8A6-9918FB0A88D5}" type="slidenum">
              <a:rPr lang="en-US" sz="1800" kern="0">
                <a:solidFill>
                  <a:prstClr val="black"/>
                </a:solidFill>
              </a:rPr>
              <a:pPr defTabSz="915772">
                <a:defRPr/>
              </a:pPr>
              <a:t>6</a:t>
            </a:fld>
            <a:endParaRPr lang="en-US" sz="1800" kern="0" dirty="0">
              <a:solidFill>
                <a:prstClr val="black"/>
              </a:solidFill>
            </a:endParaRPr>
          </a:p>
        </p:txBody>
      </p:sp>
    </p:spTree>
    <p:extLst>
      <p:ext uri="{BB962C8B-B14F-4D97-AF65-F5344CB8AC3E}">
        <p14:creationId xmlns:p14="http://schemas.microsoft.com/office/powerpoint/2010/main" val="366537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5325"/>
            <a:ext cx="4521200" cy="349408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4172832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0325" y="719138"/>
            <a:ext cx="4668838" cy="3606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15772">
              <a:defRPr/>
            </a:pPr>
            <a:fld id="{C026C3DD-909A-435F-A8A6-9918FB0A88D5}" type="slidenum">
              <a:rPr lang="en-US" sz="1800" kern="0">
                <a:solidFill>
                  <a:prstClr val="black"/>
                </a:solidFill>
              </a:rPr>
              <a:pPr defTabSz="915772">
                <a:defRPr/>
              </a:pPr>
              <a:t>8</a:t>
            </a:fld>
            <a:endParaRPr lang="en-US" sz="1800" kern="0" dirty="0">
              <a:solidFill>
                <a:prstClr val="black"/>
              </a:solidFill>
            </a:endParaRPr>
          </a:p>
        </p:txBody>
      </p:sp>
    </p:spTree>
    <p:extLst>
      <p:ext uri="{BB962C8B-B14F-4D97-AF65-F5344CB8AC3E}">
        <p14:creationId xmlns:p14="http://schemas.microsoft.com/office/powerpoint/2010/main" val="1351641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0325" y="719138"/>
            <a:ext cx="4668838" cy="36068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15772">
              <a:defRPr/>
            </a:pPr>
            <a:fld id="{C026C3DD-909A-435F-A8A6-9918FB0A88D5}" type="slidenum">
              <a:rPr lang="en-US" sz="1800" kern="0">
                <a:solidFill>
                  <a:prstClr val="black"/>
                </a:solidFill>
              </a:rPr>
              <a:pPr defTabSz="915772">
                <a:defRPr/>
              </a:pPr>
              <a:t>9</a:t>
            </a:fld>
            <a:endParaRPr lang="en-US" sz="1800" kern="0" dirty="0">
              <a:solidFill>
                <a:prstClr val="black"/>
              </a:solidFill>
            </a:endParaRPr>
          </a:p>
        </p:txBody>
      </p:sp>
    </p:spTree>
    <p:extLst>
      <p:ext uri="{BB962C8B-B14F-4D97-AF65-F5344CB8AC3E}">
        <p14:creationId xmlns:p14="http://schemas.microsoft.com/office/powerpoint/2010/main" val="2101999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32300" y="4334726"/>
            <a:ext cx="4879340" cy="1883198"/>
          </a:xfrm>
        </p:spPr>
        <p:txBody>
          <a:bodyPr lIns="0" tIns="0" rIns="0" bIns="0" anchor="t" anchorCtr="0">
            <a:noAutofit/>
          </a:bodyPr>
          <a:lstStyle>
            <a:lvl1pPr algn="r">
              <a:defRPr sz="14000">
                <a:solidFill>
                  <a:schemeClr val="tx2"/>
                </a:solidFill>
                <a:latin typeface="Arial" pitchFamily="34" charset="0"/>
                <a:cs typeface="Arial" pitchFamily="34" charset="0"/>
              </a:defRPr>
            </a:lvl1pPr>
          </a:lstStyle>
          <a:p>
            <a:r>
              <a:rPr lang="en-US" dirty="0"/>
              <a:t>Q</a:t>
            </a:r>
          </a:p>
        </p:txBody>
      </p:sp>
      <p:sp>
        <p:nvSpPr>
          <p:cNvPr id="3" name="Subtitle 2"/>
          <p:cNvSpPr>
            <a:spLocks noGrp="1"/>
          </p:cNvSpPr>
          <p:nvPr>
            <p:ph type="subTitle" idx="1" hasCustomPrompt="1"/>
          </p:nvPr>
        </p:nvSpPr>
        <p:spPr>
          <a:xfrm>
            <a:off x="4432305" y="6416045"/>
            <a:ext cx="4818380" cy="384494"/>
          </a:xfrm>
        </p:spPr>
        <p:txBody>
          <a:bodyPr lIns="0" tIns="0" rIns="0" bIns="0" anchor="t" anchorCtr="0">
            <a:noAutofit/>
          </a:bodyPr>
          <a:lstStyle>
            <a:lvl1pPr marL="0" indent="0" algn="r">
              <a:buNone/>
              <a:defRPr sz="2600" baseline="0">
                <a:solidFill>
                  <a:schemeClr val="bg1">
                    <a:lumMod val="50000"/>
                  </a:schemeClr>
                </a:solidFill>
              </a:defRPr>
            </a:lvl1pPr>
            <a:lvl2pPr marL="509115" indent="0" algn="ctr">
              <a:buNone/>
              <a:defRPr>
                <a:solidFill>
                  <a:schemeClr val="tx1">
                    <a:tint val="75000"/>
                  </a:schemeClr>
                </a:solidFill>
              </a:defRPr>
            </a:lvl2pPr>
            <a:lvl3pPr marL="1018228" indent="0" algn="ctr">
              <a:buNone/>
              <a:defRPr>
                <a:solidFill>
                  <a:schemeClr val="tx1">
                    <a:tint val="75000"/>
                  </a:schemeClr>
                </a:solidFill>
              </a:defRPr>
            </a:lvl3pPr>
            <a:lvl4pPr marL="1527344" indent="0" algn="ctr">
              <a:buNone/>
              <a:defRPr>
                <a:solidFill>
                  <a:schemeClr val="tx1">
                    <a:tint val="75000"/>
                  </a:schemeClr>
                </a:solidFill>
              </a:defRPr>
            </a:lvl4pPr>
            <a:lvl5pPr marL="2036458" indent="0" algn="ctr">
              <a:buNone/>
              <a:defRPr>
                <a:solidFill>
                  <a:schemeClr val="tx1">
                    <a:tint val="75000"/>
                  </a:schemeClr>
                </a:solidFill>
              </a:defRPr>
            </a:lvl5pPr>
            <a:lvl6pPr marL="2545574" indent="0" algn="ctr">
              <a:buNone/>
              <a:defRPr>
                <a:solidFill>
                  <a:schemeClr val="tx1">
                    <a:tint val="75000"/>
                  </a:schemeClr>
                </a:solidFill>
              </a:defRPr>
            </a:lvl6pPr>
            <a:lvl7pPr marL="3054686" indent="0" algn="ctr">
              <a:buNone/>
              <a:defRPr>
                <a:solidFill>
                  <a:schemeClr val="tx1">
                    <a:tint val="75000"/>
                  </a:schemeClr>
                </a:solidFill>
              </a:defRPr>
            </a:lvl7pPr>
            <a:lvl8pPr marL="3563802" indent="0" algn="ctr">
              <a:buNone/>
              <a:defRPr>
                <a:solidFill>
                  <a:schemeClr val="tx1">
                    <a:tint val="75000"/>
                  </a:schemeClr>
                </a:solidFill>
              </a:defRPr>
            </a:lvl8pPr>
            <a:lvl9pPr marL="4072914" indent="0" algn="ctr">
              <a:buNone/>
              <a:defRPr>
                <a:solidFill>
                  <a:schemeClr val="tx1">
                    <a:tint val="75000"/>
                  </a:schemeClr>
                </a:solidFill>
              </a:defRPr>
            </a:lvl9pPr>
          </a:lstStyle>
          <a:p>
            <a:r>
              <a:rPr lang="en-US" dirty="0"/>
              <a:t>Click to edit title</a:t>
            </a:r>
          </a:p>
        </p:txBody>
      </p:sp>
      <p:sp>
        <p:nvSpPr>
          <p:cNvPr id="7" name="Rectangle 6"/>
          <p:cNvSpPr/>
          <p:nvPr userDrawn="1"/>
        </p:nvSpPr>
        <p:spPr>
          <a:xfrm>
            <a:off x="0" y="-1"/>
            <a:ext cx="10058400" cy="42068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3" rIns="91388" bIns="45693" rtlCol="0" anchor="ctr"/>
          <a:lstStyle/>
          <a:p>
            <a:pPr algn="ctr"/>
            <a:endParaRPr lang="en-US" dirty="0">
              <a:solidFill>
                <a:prstClr val="white"/>
              </a:solidFill>
            </a:endParaRPr>
          </a:p>
        </p:txBody>
      </p:sp>
      <p:sp>
        <p:nvSpPr>
          <p:cNvPr id="12" name="Text Placeholder 11"/>
          <p:cNvSpPr>
            <a:spLocks noGrp="1"/>
          </p:cNvSpPr>
          <p:nvPr>
            <p:ph type="body" sz="quarter" idx="11" hasCustomPrompt="1"/>
          </p:nvPr>
        </p:nvSpPr>
        <p:spPr>
          <a:xfrm>
            <a:off x="4432305" y="6847523"/>
            <a:ext cx="4818380" cy="457200"/>
          </a:xfrm>
        </p:spPr>
        <p:txBody>
          <a:bodyPr lIns="0" tIns="0" rIns="0" bIns="0">
            <a:noAutofit/>
          </a:bodyPr>
          <a:lstStyle>
            <a:lvl1pPr marL="0" indent="0" algn="r">
              <a:buNone/>
              <a:defRPr sz="1800" baseline="0">
                <a:solidFill>
                  <a:schemeClr val="bg1">
                    <a:lumMod val="50000"/>
                  </a:schemeClr>
                </a:solidFill>
              </a:defRPr>
            </a:lvl1pPr>
            <a:lvl2pPr>
              <a:defRPr sz="1800"/>
            </a:lvl2pPr>
            <a:lvl3pPr>
              <a:defRPr sz="1800"/>
            </a:lvl3pPr>
            <a:lvl4pPr>
              <a:defRPr sz="1800"/>
            </a:lvl4pPr>
            <a:lvl5pPr>
              <a:defRPr sz="1800"/>
            </a:lvl5pPr>
          </a:lstStyle>
          <a:p>
            <a:pPr lvl="0"/>
            <a:r>
              <a:rPr lang="en-US" dirty="0"/>
              <a:t>Click to edit Quarter Year</a:t>
            </a:r>
          </a:p>
        </p:txBody>
      </p:sp>
      <p:sp>
        <p:nvSpPr>
          <p:cNvPr id="19" name="Picture Placeholder 18"/>
          <p:cNvSpPr>
            <a:spLocks noGrp="1"/>
          </p:cNvSpPr>
          <p:nvPr>
            <p:ph type="pic" sz="quarter" idx="13" hasCustomPrompt="1"/>
          </p:nvPr>
        </p:nvSpPr>
        <p:spPr>
          <a:xfrm>
            <a:off x="485777" y="674099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Tree>
    <p:extLst>
      <p:ext uri="{BB962C8B-B14F-4D97-AF65-F5344CB8AC3E}">
        <p14:creationId xmlns:p14="http://schemas.microsoft.com/office/powerpoint/2010/main" val="1987180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1/2 pg">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14" name="Text Placeholder 13"/>
          <p:cNvSpPr>
            <a:spLocks noGrp="1"/>
          </p:cNvSpPr>
          <p:nvPr>
            <p:ph type="body" sz="quarter" idx="15" hasCustomPrompt="1"/>
          </p:nvPr>
        </p:nvSpPr>
        <p:spPr>
          <a:xfrm>
            <a:off x="594360" y="7134371"/>
            <a:ext cx="8529320" cy="400050"/>
          </a:xfrm>
        </p:spPr>
        <p:txBody>
          <a:bodyPr lIns="91388" tIns="91388"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cxnSp>
        <p:nvCxnSpPr>
          <p:cNvPr id="19" name="Straight Connector 18"/>
          <p:cNvCxnSpPr/>
          <p:nvPr userDrawn="1"/>
        </p:nvCxnSpPr>
        <p:spPr>
          <a:xfrm>
            <a:off x="4479925" y="1881176"/>
            <a:ext cx="0" cy="4808537"/>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8"/>
          </p:nvPr>
        </p:nvSpPr>
        <p:spPr>
          <a:xfrm>
            <a:off x="604843" y="1790200"/>
            <a:ext cx="3642042" cy="4808538"/>
          </a:xfrm>
        </p:spPr>
        <p:txBody>
          <a:bodyPr lIns="91388" tIns="54833" rIns="0" bIns="54833">
            <a:noAutofit/>
          </a:bodyPr>
          <a:lstStyle>
            <a:lvl1pPr marL="0" indent="0">
              <a:lnSpc>
                <a:spcPts val="1500"/>
              </a:lnSpc>
              <a:spcBef>
                <a:spcPts val="1200"/>
              </a:spcBef>
              <a:buFontTx/>
              <a:buNone/>
              <a:defRPr sz="11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Tree>
    <p:extLst>
      <p:ext uri="{BB962C8B-B14F-4D97-AF65-F5344CB8AC3E}">
        <p14:creationId xmlns:p14="http://schemas.microsoft.com/office/powerpoint/2010/main" val="1401805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Subhead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94360"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604837" y="1790200"/>
            <a:ext cx="8904287" cy="4808538"/>
          </a:xfrm>
        </p:spPr>
        <p:txBody>
          <a:bodyPr lIns="91388" tIns="54833" rIns="91388" bIns="54833">
            <a:noAutofit/>
          </a:bodyPr>
          <a:lstStyle>
            <a:lvl1pPr marL="0" indent="0">
              <a:lnSpc>
                <a:spcPts val="1500"/>
              </a:lnSpc>
              <a:spcBef>
                <a:spcPts val="1200"/>
              </a:spcBef>
              <a:buFontTx/>
              <a:buNone/>
              <a:defRPr sz="11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8"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Tree>
    <p:extLst>
      <p:ext uri="{BB962C8B-B14F-4D97-AF65-F5344CB8AC3E}">
        <p14:creationId xmlns:p14="http://schemas.microsoft.com/office/powerpoint/2010/main" val="3878406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amp;A_Title/Subhead &amp; 4 column">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94360"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3228975" y="1809450"/>
            <a:ext cx="6280149" cy="4808538"/>
          </a:xfrm>
        </p:spPr>
        <p:txBody>
          <a:bodyPr lIns="91388" tIns="54833" rIns="91388" bIns="54833" numCol="3" spcCol="182774">
            <a:noAutofit/>
          </a:bodyPr>
          <a:lstStyle>
            <a:lvl1pPr marL="0" indent="0">
              <a:lnSpc>
                <a:spcPct val="1100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8"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4" name="Text Placeholder 3"/>
          <p:cNvSpPr>
            <a:spLocks noGrp="1"/>
          </p:cNvSpPr>
          <p:nvPr>
            <p:ph type="body" sz="quarter" idx="20"/>
          </p:nvPr>
        </p:nvSpPr>
        <p:spPr>
          <a:xfrm>
            <a:off x="590555" y="1799726"/>
            <a:ext cx="2390775" cy="4876800"/>
          </a:xfrm>
        </p:spPr>
        <p:txBody>
          <a:bodyPr lIns="91388" rIns="91388">
            <a:noAutofit/>
          </a:bodyPr>
          <a:lstStyle>
            <a:lvl1pPr>
              <a:lnSpc>
                <a:spcPts val="1500"/>
              </a:lnSpc>
              <a:spcBef>
                <a:spcPts val="0"/>
              </a:spcBef>
              <a:defRPr sz="1100" b="1">
                <a:solidFill>
                  <a:schemeClr val="tx2"/>
                </a:solidFill>
              </a:defRPr>
            </a:lvl1pPr>
            <a:lvl2pPr marL="0" indent="0">
              <a:lnSpc>
                <a:spcPts val="1500"/>
              </a:lnSpc>
              <a:spcBef>
                <a:spcPts val="0"/>
              </a:spcBef>
              <a:spcAft>
                <a:spcPts val="1200"/>
              </a:spcAft>
              <a:buFontTx/>
              <a:buNone/>
              <a:defRPr sz="1100"/>
            </a:lvl2pPr>
            <a:lvl3pPr marL="182774" indent="-182774">
              <a:lnSpc>
                <a:spcPts val="1500"/>
              </a:lnSpc>
              <a:spcBef>
                <a:spcPts val="0"/>
              </a:spcBef>
              <a:spcAft>
                <a:spcPts val="1200"/>
              </a:spcAft>
              <a:buClr>
                <a:schemeClr val="tx2"/>
              </a:buClr>
              <a:buFont typeface="+mj-lt"/>
              <a:buAutoNum type="alphaUcPeriod"/>
              <a:defRPr sz="1100"/>
            </a:lvl3pPr>
            <a:lvl4pPr>
              <a:lnSpc>
                <a:spcPct val="110000"/>
              </a:lnSpc>
              <a:spcBef>
                <a:spcPts val="0"/>
              </a:spcBef>
              <a:defRPr sz="1100"/>
            </a:lvl4pPr>
            <a:lvl5pPr>
              <a:lnSpc>
                <a:spcPct val="110000"/>
              </a:lnSpc>
              <a:spcBef>
                <a:spcPts val="0"/>
              </a:spcBef>
              <a:defRPr sz="11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619950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I_Title/Subhead">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94360"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8"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4" name="Text Placeholder 3"/>
          <p:cNvSpPr>
            <a:spLocks noGrp="1"/>
          </p:cNvSpPr>
          <p:nvPr>
            <p:ph type="body" sz="quarter" idx="20"/>
          </p:nvPr>
        </p:nvSpPr>
        <p:spPr>
          <a:xfrm>
            <a:off x="602293" y="1798621"/>
            <a:ext cx="2390775" cy="4876800"/>
          </a:xfrm>
        </p:spPr>
        <p:txBody>
          <a:bodyPr lIns="91388" rIns="91388">
            <a:noAutofit/>
          </a:bodyPr>
          <a:lstStyle>
            <a:lvl1pPr>
              <a:lnSpc>
                <a:spcPts val="1500"/>
              </a:lnSpc>
              <a:spcBef>
                <a:spcPts val="1200"/>
              </a:spcBef>
              <a:defRPr sz="1100" b="0">
                <a:solidFill>
                  <a:schemeClr val="tx1"/>
                </a:solidFill>
              </a:defRPr>
            </a:lvl1pPr>
            <a:lvl2pPr marL="0" indent="0">
              <a:lnSpc>
                <a:spcPct val="110000"/>
              </a:lnSpc>
              <a:spcBef>
                <a:spcPts val="0"/>
              </a:spcBef>
              <a:spcAft>
                <a:spcPts val="1200"/>
              </a:spcAft>
              <a:buFontTx/>
              <a:buNone/>
              <a:defRPr sz="1100"/>
            </a:lvl2pPr>
            <a:lvl3pPr marL="182774" indent="-182774">
              <a:lnSpc>
                <a:spcPct val="110000"/>
              </a:lnSpc>
              <a:spcBef>
                <a:spcPts val="0"/>
              </a:spcBef>
              <a:spcAft>
                <a:spcPts val="1200"/>
              </a:spcAft>
              <a:buClr>
                <a:schemeClr val="tx2"/>
              </a:buClr>
              <a:buFont typeface="+mj-lt"/>
              <a:buAutoNum type="alphaUcPeriod"/>
              <a:defRPr sz="1100"/>
            </a:lvl3pPr>
            <a:lvl4pPr>
              <a:lnSpc>
                <a:spcPct val="110000"/>
              </a:lnSpc>
              <a:spcBef>
                <a:spcPts val="0"/>
              </a:spcBef>
              <a:defRPr sz="1100"/>
            </a:lvl4pPr>
            <a:lvl5pPr>
              <a:lnSpc>
                <a:spcPct val="110000"/>
              </a:lnSpc>
              <a:spcBef>
                <a:spcPts val="0"/>
              </a:spcBef>
              <a:defRPr sz="1100"/>
            </a:lvl5pPr>
          </a:lstStyle>
          <a:p>
            <a:pPr lvl="0"/>
            <a:r>
              <a:rPr lang="en-US"/>
              <a:t>Click to edit Master text styles</a:t>
            </a:r>
          </a:p>
        </p:txBody>
      </p:sp>
    </p:spTree>
    <p:extLst>
      <p:ext uri="{BB962C8B-B14F-4D97-AF65-F5344CB8AC3E}">
        <p14:creationId xmlns:p14="http://schemas.microsoft.com/office/powerpoint/2010/main" val="882201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1876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32300" y="4334723"/>
            <a:ext cx="4879340" cy="1883198"/>
          </a:xfrm>
        </p:spPr>
        <p:txBody>
          <a:bodyPr lIns="0" tIns="0" rIns="0" bIns="0" anchor="t" anchorCtr="0">
            <a:noAutofit/>
          </a:bodyPr>
          <a:lstStyle>
            <a:lvl1pPr algn="r">
              <a:defRPr sz="14000">
                <a:solidFill>
                  <a:schemeClr val="tx2"/>
                </a:solidFill>
                <a:latin typeface="Arial" pitchFamily="34" charset="0"/>
                <a:cs typeface="Arial" pitchFamily="34" charset="0"/>
              </a:defRPr>
            </a:lvl1pPr>
          </a:lstStyle>
          <a:p>
            <a:r>
              <a:rPr lang="en-US" dirty="0"/>
              <a:t>Q</a:t>
            </a:r>
          </a:p>
        </p:txBody>
      </p:sp>
      <p:sp>
        <p:nvSpPr>
          <p:cNvPr id="3" name="Subtitle 2"/>
          <p:cNvSpPr>
            <a:spLocks noGrp="1"/>
          </p:cNvSpPr>
          <p:nvPr>
            <p:ph type="subTitle" idx="1" hasCustomPrompt="1"/>
          </p:nvPr>
        </p:nvSpPr>
        <p:spPr>
          <a:xfrm>
            <a:off x="4432301" y="6416041"/>
            <a:ext cx="4818380" cy="384494"/>
          </a:xfrm>
        </p:spPr>
        <p:txBody>
          <a:bodyPr lIns="0" tIns="0" rIns="0" bIns="0" anchor="t" anchorCtr="0">
            <a:noAutofit/>
          </a:bodyPr>
          <a:lstStyle>
            <a:lvl1pPr marL="0" indent="0" algn="r">
              <a:buNone/>
              <a:defRPr sz="2600" baseline="0">
                <a:solidFill>
                  <a:schemeClr val="bg1">
                    <a:lumMod val="50000"/>
                  </a:schemeClr>
                </a:solidFill>
              </a:defRPr>
            </a:lvl1pPr>
            <a:lvl2pPr marL="509352" indent="0" algn="ctr">
              <a:buNone/>
              <a:defRPr>
                <a:solidFill>
                  <a:schemeClr val="tx1">
                    <a:tint val="75000"/>
                  </a:schemeClr>
                </a:solidFill>
              </a:defRPr>
            </a:lvl2pPr>
            <a:lvl3pPr marL="1018705" indent="0" algn="ctr">
              <a:buNone/>
              <a:defRPr>
                <a:solidFill>
                  <a:schemeClr val="tx1">
                    <a:tint val="75000"/>
                  </a:schemeClr>
                </a:solidFill>
              </a:defRPr>
            </a:lvl3pPr>
            <a:lvl4pPr marL="1528058" indent="0" algn="ctr">
              <a:buNone/>
              <a:defRPr>
                <a:solidFill>
                  <a:schemeClr val="tx1">
                    <a:tint val="75000"/>
                  </a:schemeClr>
                </a:solidFill>
              </a:defRPr>
            </a:lvl4pPr>
            <a:lvl5pPr marL="2037411" indent="0" algn="ctr">
              <a:buNone/>
              <a:defRPr>
                <a:solidFill>
                  <a:schemeClr val="tx1">
                    <a:tint val="75000"/>
                  </a:schemeClr>
                </a:solidFill>
              </a:defRPr>
            </a:lvl5pPr>
            <a:lvl6pPr marL="2546764" indent="0" algn="ctr">
              <a:buNone/>
              <a:defRPr>
                <a:solidFill>
                  <a:schemeClr val="tx1">
                    <a:tint val="75000"/>
                  </a:schemeClr>
                </a:solidFill>
              </a:defRPr>
            </a:lvl6pPr>
            <a:lvl7pPr marL="3056116" indent="0" algn="ctr">
              <a:buNone/>
              <a:defRPr>
                <a:solidFill>
                  <a:schemeClr val="tx1">
                    <a:tint val="75000"/>
                  </a:schemeClr>
                </a:solidFill>
              </a:defRPr>
            </a:lvl7pPr>
            <a:lvl8pPr marL="3565469" indent="0" algn="ctr">
              <a:buNone/>
              <a:defRPr>
                <a:solidFill>
                  <a:schemeClr val="tx1">
                    <a:tint val="75000"/>
                  </a:schemeClr>
                </a:solidFill>
              </a:defRPr>
            </a:lvl8pPr>
            <a:lvl9pPr marL="4074821" indent="0" algn="ctr">
              <a:buNone/>
              <a:defRPr>
                <a:solidFill>
                  <a:schemeClr val="tx1">
                    <a:tint val="75000"/>
                  </a:schemeClr>
                </a:solidFill>
              </a:defRPr>
            </a:lvl9pPr>
          </a:lstStyle>
          <a:p>
            <a:r>
              <a:rPr lang="en-US" dirty="0"/>
              <a:t>Click to edit title</a:t>
            </a:r>
          </a:p>
        </p:txBody>
      </p:sp>
      <p:sp>
        <p:nvSpPr>
          <p:cNvPr id="7" name="Rectangle 6"/>
          <p:cNvSpPr/>
          <p:nvPr userDrawn="1"/>
        </p:nvSpPr>
        <p:spPr>
          <a:xfrm>
            <a:off x="0" y="-1"/>
            <a:ext cx="10058400" cy="42068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rtlCol="0" anchor="ctr"/>
          <a:lstStyle/>
          <a:p>
            <a:pPr algn="ctr" defTabSz="1018705"/>
            <a:endParaRPr lang="en-US" dirty="0">
              <a:solidFill>
                <a:prstClr val="white"/>
              </a:solidFill>
            </a:endParaRPr>
          </a:p>
        </p:txBody>
      </p:sp>
      <p:sp>
        <p:nvSpPr>
          <p:cNvPr id="12" name="Text Placeholder 11"/>
          <p:cNvSpPr>
            <a:spLocks noGrp="1"/>
          </p:cNvSpPr>
          <p:nvPr>
            <p:ph type="body" sz="quarter" idx="11" hasCustomPrompt="1"/>
          </p:nvPr>
        </p:nvSpPr>
        <p:spPr>
          <a:xfrm>
            <a:off x="4432301" y="6847523"/>
            <a:ext cx="4818380" cy="457200"/>
          </a:xfrm>
        </p:spPr>
        <p:txBody>
          <a:bodyPr lIns="0" tIns="0" rIns="0" bIns="0">
            <a:noAutofit/>
          </a:bodyPr>
          <a:lstStyle>
            <a:lvl1pPr marL="0" indent="0" algn="r">
              <a:buNone/>
              <a:defRPr sz="1800" baseline="0">
                <a:solidFill>
                  <a:schemeClr val="bg1">
                    <a:lumMod val="50000"/>
                  </a:schemeClr>
                </a:solidFill>
              </a:defRPr>
            </a:lvl1pPr>
            <a:lvl2pPr>
              <a:defRPr sz="1800"/>
            </a:lvl2pPr>
            <a:lvl3pPr>
              <a:defRPr sz="1800"/>
            </a:lvl3pPr>
            <a:lvl4pPr>
              <a:defRPr sz="1800"/>
            </a:lvl4pPr>
            <a:lvl5pPr>
              <a:defRPr sz="1800"/>
            </a:lvl5pPr>
          </a:lstStyle>
          <a:p>
            <a:pPr lvl="0"/>
            <a:r>
              <a:rPr lang="en-US" dirty="0"/>
              <a:t>Click to edit Quarter Year</a:t>
            </a:r>
          </a:p>
        </p:txBody>
      </p:sp>
      <p:sp>
        <p:nvSpPr>
          <p:cNvPr id="19" name="Picture Placeholder 18"/>
          <p:cNvSpPr>
            <a:spLocks noGrp="1"/>
          </p:cNvSpPr>
          <p:nvPr>
            <p:ph type="pic" sz="quarter" idx="13" hasCustomPrompt="1"/>
          </p:nvPr>
        </p:nvSpPr>
        <p:spPr>
          <a:xfrm>
            <a:off x="485776" y="6740991"/>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Tree>
    <p:extLst>
      <p:ext uri="{BB962C8B-B14F-4D97-AF65-F5344CB8AC3E}">
        <p14:creationId xmlns:p14="http://schemas.microsoft.com/office/powerpoint/2010/main" val="238459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429" tIns="54858" rIns="91429" bIns="54858"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1"/>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36" y="350351"/>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94361" y="1086486"/>
            <a:ext cx="8823326" cy="346075"/>
          </a:xfrm>
        </p:spPr>
        <p:txBody>
          <a:bodyPr lIns="91429" tIns="54858" rIns="91429" bIns="54858"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14" name="Text Placeholder 13"/>
          <p:cNvSpPr>
            <a:spLocks noGrp="1"/>
          </p:cNvSpPr>
          <p:nvPr>
            <p:ph type="body" sz="quarter" idx="15" hasCustomPrompt="1"/>
          </p:nvPr>
        </p:nvSpPr>
        <p:spPr>
          <a:xfrm>
            <a:off x="594360" y="7134369"/>
            <a:ext cx="8519160" cy="400050"/>
          </a:xfrm>
        </p:spPr>
        <p:txBody>
          <a:bodyPr lIns="91429" tIns="0" rIns="91429"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352" indent="0">
              <a:buNone/>
              <a:defRPr sz="800">
                <a:solidFill>
                  <a:schemeClr val="tx1">
                    <a:lumMod val="65000"/>
                    <a:lumOff val="35000"/>
                  </a:schemeClr>
                </a:solidFill>
              </a:defRPr>
            </a:lvl2pPr>
            <a:lvl3pPr marL="1018706" indent="0">
              <a:buNone/>
              <a:defRPr sz="800">
                <a:solidFill>
                  <a:schemeClr val="tx1">
                    <a:lumMod val="65000"/>
                    <a:lumOff val="35000"/>
                  </a:schemeClr>
                </a:solidFill>
              </a:defRPr>
            </a:lvl3pPr>
            <a:lvl4pPr marL="1528058" indent="0">
              <a:buNone/>
              <a:defRPr sz="800">
                <a:solidFill>
                  <a:schemeClr val="tx1">
                    <a:lumMod val="65000"/>
                    <a:lumOff val="35000"/>
                  </a:schemeClr>
                </a:solidFill>
              </a:defRPr>
            </a:lvl4pPr>
            <a:lvl5pPr marL="2037411" indent="0">
              <a:buNone/>
              <a:defRPr sz="800">
                <a:solidFill>
                  <a:schemeClr val="tx1">
                    <a:lumMod val="65000"/>
                    <a:lumOff val="35000"/>
                  </a:schemeClr>
                </a:solidFill>
              </a:defRPr>
            </a:lvl5pPr>
          </a:lstStyle>
          <a:p>
            <a:pPr lvl="0"/>
            <a:r>
              <a:rPr lang="en-US" dirty="0"/>
              <a:t>Click to edit footnote </a:t>
            </a:r>
          </a:p>
        </p:txBody>
      </p:sp>
      <p:sp>
        <p:nvSpPr>
          <p:cNvPr id="17" name="Text Placeholder 15"/>
          <p:cNvSpPr>
            <a:spLocks noGrp="1"/>
          </p:cNvSpPr>
          <p:nvPr>
            <p:ph type="body" sz="quarter" idx="17" hasCustomPrompt="1"/>
          </p:nvPr>
        </p:nvSpPr>
        <p:spPr>
          <a:xfrm>
            <a:off x="4607560" y="1795794"/>
            <a:ext cx="4901565" cy="4808855"/>
          </a:xfrm>
        </p:spPr>
        <p:txBody>
          <a:bodyPr lIns="91429" rIns="91429" anchor="t">
            <a:noAutofit/>
          </a:bodyPr>
          <a:lstStyle>
            <a:lvl1pPr marL="182859" indent="-182859">
              <a:lnSpc>
                <a:spcPct val="110000"/>
              </a:lnSpc>
              <a:spcBef>
                <a:spcPts val="900"/>
              </a:spcBef>
              <a:buNone/>
              <a:defRPr sz="1600"/>
            </a:lvl1pPr>
            <a:lvl2pPr marL="0" indent="0">
              <a:lnSpc>
                <a:spcPct val="110000"/>
              </a:lnSpc>
              <a:spcBef>
                <a:spcPts val="900"/>
              </a:spcBef>
              <a:buClr>
                <a:schemeClr val="bg1">
                  <a:lumMod val="50000"/>
                </a:schemeClr>
              </a:buClr>
              <a:buFont typeface="Arial" pitchFamily="34" charset="0"/>
              <a:buNone/>
              <a:defRPr sz="1600">
                <a:solidFill>
                  <a:schemeClr val="bg1">
                    <a:lumMod val="50000"/>
                  </a:schemeClr>
                </a:solidFill>
              </a:defRPr>
            </a:lvl2pPr>
            <a:lvl3pPr marL="365717" indent="-182859">
              <a:lnSpc>
                <a:spcPct val="110000"/>
              </a:lnSpc>
              <a:spcBef>
                <a:spcPts val="599"/>
              </a:spcBef>
              <a:buClr>
                <a:schemeClr val="bg1">
                  <a:lumMod val="50000"/>
                </a:schemeClr>
              </a:buClr>
              <a:buFont typeface="Avenir LT Std 35 Light" pitchFamily="34" charset="0"/>
              <a:buChar char="–"/>
              <a:defRPr sz="1100"/>
            </a:lvl3pPr>
            <a:lvl4pPr>
              <a:lnSpc>
                <a:spcPct val="110000"/>
              </a:lnSpc>
              <a:spcBef>
                <a:spcPts val="599"/>
              </a:spcBef>
              <a:defRPr sz="1100"/>
            </a:lvl4pPr>
            <a:lvl5pPr>
              <a:lnSpc>
                <a:spcPct val="110000"/>
              </a:lnSpc>
              <a:spcBef>
                <a:spcPts val="599"/>
              </a:spcBef>
              <a:defRPr sz="1100"/>
            </a:lvl5pPr>
          </a:lstStyle>
          <a:p>
            <a:pPr lvl="0"/>
            <a:r>
              <a:rPr lang="en-US" dirty="0"/>
              <a:t>Overview:</a:t>
            </a:r>
          </a:p>
          <a:p>
            <a:pPr lvl="1"/>
            <a:r>
              <a:rPr lang="en-US" dirty="0"/>
              <a:t>Contents goes here</a:t>
            </a:r>
          </a:p>
          <a:p>
            <a:pPr lvl="1"/>
            <a:r>
              <a:rPr lang="en-US" dirty="0"/>
              <a:t>Contents goes here</a:t>
            </a:r>
          </a:p>
        </p:txBody>
      </p:sp>
      <p:sp>
        <p:nvSpPr>
          <p:cNvPr id="21" name="Text Placeholder 20"/>
          <p:cNvSpPr>
            <a:spLocks noGrp="1"/>
          </p:cNvSpPr>
          <p:nvPr>
            <p:ph type="body" sz="quarter" idx="18"/>
          </p:nvPr>
        </p:nvSpPr>
        <p:spPr>
          <a:xfrm>
            <a:off x="604839" y="1799825"/>
            <a:ext cx="3642042" cy="4808538"/>
          </a:xfrm>
        </p:spPr>
        <p:txBody>
          <a:bodyPr lIns="91429" rIns="0">
            <a:noAutofit/>
          </a:bodyPr>
          <a:lstStyle>
            <a:lvl1pPr marL="0" indent="0">
              <a:lnSpc>
                <a:spcPts val="1500"/>
              </a:lnSpc>
              <a:spcBef>
                <a:spcPts val="1200"/>
              </a:spcBef>
              <a:buFontTx/>
              <a:buNone/>
              <a:defRPr sz="11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cxnSp>
        <p:nvCxnSpPr>
          <p:cNvPr id="11" name="Straight Connector 10"/>
          <p:cNvCxnSpPr/>
          <p:nvPr userDrawn="1"/>
        </p:nvCxnSpPr>
        <p:spPr>
          <a:xfrm>
            <a:off x="4479925" y="1881176"/>
            <a:ext cx="0" cy="5063635"/>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9770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ub, 1/2 pg">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429" tIns="54858" rIns="91429" bIns="54858"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1"/>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36" y="350351"/>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94361" y="1086486"/>
            <a:ext cx="8823326" cy="346075"/>
          </a:xfrm>
        </p:spPr>
        <p:txBody>
          <a:bodyPr lIns="91429" tIns="54858" rIns="91429" bIns="54858"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14" name="Text Placeholder 13"/>
          <p:cNvSpPr>
            <a:spLocks noGrp="1"/>
          </p:cNvSpPr>
          <p:nvPr>
            <p:ph type="body" sz="quarter" idx="15" hasCustomPrompt="1"/>
          </p:nvPr>
        </p:nvSpPr>
        <p:spPr>
          <a:xfrm>
            <a:off x="594360" y="7134369"/>
            <a:ext cx="8529320" cy="400050"/>
          </a:xfrm>
        </p:spPr>
        <p:txBody>
          <a:bodyPr lIns="91429" tIns="91429" rIns="91429"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352" indent="0">
              <a:buNone/>
              <a:defRPr sz="800">
                <a:solidFill>
                  <a:schemeClr val="tx1">
                    <a:lumMod val="65000"/>
                    <a:lumOff val="35000"/>
                  </a:schemeClr>
                </a:solidFill>
              </a:defRPr>
            </a:lvl2pPr>
            <a:lvl3pPr marL="1018706" indent="0">
              <a:buNone/>
              <a:defRPr sz="800">
                <a:solidFill>
                  <a:schemeClr val="tx1">
                    <a:lumMod val="65000"/>
                    <a:lumOff val="35000"/>
                  </a:schemeClr>
                </a:solidFill>
              </a:defRPr>
            </a:lvl3pPr>
            <a:lvl4pPr marL="1528058" indent="0">
              <a:buNone/>
              <a:defRPr sz="800">
                <a:solidFill>
                  <a:schemeClr val="tx1">
                    <a:lumMod val="65000"/>
                    <a:lumOff val="35000"/>
                  </a:schemeClr>
                </a:solidFill>
              </a:defRPr>
            </a:lvl4pPr>
            <a:lvl5pPr marL="2037411" indent="0">
              <a:buNone/>
              <a:defRPr sz="800">
                <a:solidFill>
                  <a:schemeClr val="tx1">
                    <a:lumMod val="65000"/>
                    <a:lumOff val="35000"/>
                  </a:schemeClr>
                </a:solidFill>
              </a:defRPr>
            </a:lvl5pPr>
          </a:lstStyle>
          <a:p>
            <a:pPr lvl="0"/>
            <a:r>
              <a:rPr lang="en-US" dirty="0"/>
              <a:t>Click to edit footnote </a:t>
            </a:r>
          </a:p>
        </p:txBody>
      </p:sp>
      <p:cxnSp>
        <p:nvCxnSpPr>
          <p:cNvPr id="19" name="Straight Connector 18"/>
          <p:cNvCxnSpPr/>
          <p:nvPr userDrawn="1"/>
        </p:nvCxnSpPr>
        <p:spPr>
          <a:xfrm>
            <a:off x="4479925" y="1881176"/>
            <a:ext cx="0" cy="4808537"/>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8"/>
          </p:nvPr>
        </p:nvSpPr>
        <p:spPr>
          <a:xfrm>
            <a:off x="604839" y="1790200"/>
            <a:ext cx="3642042" cy="4808538"/>
          </a:xfrm>
        </p:spPr>
        <p:txBody>
          <a:bodyPr lIns="91429" tIns="54858" rIns="0" bIns="54858">
            <a:noAutofit/>
          </a:bodyPr>
          <a:lstStyle>
            <a:lvl1pPr marL="0" indent="0">
              <a:lnSpc>
                <a:spcPts val="1500"/>
              </a:lnSpc>
              <a:spcBef>
                <a:spcPts val="1200"/>
              </a:spcBef>
              <a:buFontTx/>
              <a:buNone/>
              <a:defRPr sz="11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Tree>
    <p:extLst>
      <p:ext uri="{BB962C8B-B14F-4D97-AF65-F5344CB8AC3E}">
        <p14:creationId xmlns:p14="http://schemas.microsoft.com/office/powerpoint/2010/main" val="4087367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Subhead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429" tIns="54858" rIns="91429" bIns="54858"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1"/>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36" y="350351"/>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94360" y="7134369"/>
            <a:ext cx="8529320" cy="400050"/>
          </a:xfrm>
        </p:spPr>
        <p:txBody>
          <a:bodyPr lIns="91429" tIns="0" rIns="91429"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352" indent="0">
              <a:buNone/>
              <a:defRPr sz="800">
                <a:solidFill>
                  <a:schemeClr val="tx1">
                    <a:lumMod val="65000"/>
                    <a:lumOff val="35000"/>
                  </a:schemeClr>
                </a:solidFill>
              </a:defRPr>
            </a:lvl2pPr>
            <a:lvl3pPr marL="1018706" indent="0">
              <a:buNone/>
              <a:defRPr sz="800">
                <a:solidFill>
                  <a:schemeClr val="tx1">
                    <a:lumMod val="65000"/>
                    <a:lumOff val="35000"/>
                  </a:schemeClr>
                </a:solidFill>
              </a:defRPr>
            </a:lvl3pPr>
            <a:lvl4pPr marL="1528058" indent="0">
              <a:buNone/>
              <a:defRPr sz="800">
                <a:solidFill>
                  <a:schemeClr val="tx1">
                    <a:lumMod val="65000"/>
                    <a:lumOff val="35000"/>
                  </a:schemeClr>
                </a:solidFill>
              </a:defRPr>
            </a:lvl4pPr>
            <a:lvl5pPr marL="2037411"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604837" y="1790200"/>
            <a:ext cx="8904287" cy="4808538"/>
          </a:xfrm>
        </p:spPr>
        <p:txBody>
          <a:bodyPr lIns="91429" tIns="54858" rIns="91429" bIns="54858">
            <a:noAutofit/>
          </a:bodyPr>
          <a:lstStyle>
            <a:lvl1pPr marL="0" indent="0">
              <a:lnSpc>
                <a:spcPts val="1500"/>
              </a:lnSpc>
              <a:spcBef>
                <a:spcPts val="1200"/>
              </a:spcBef>
              <a:buFontTx/>
              <a:buNone/>
              <a:defRPr sz="11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8" name="Text Placeholder 11"/>
          <p:cNvSpPr>
            <a:spLocks noGrp="1"/>
          </p:cNvSpPr>
          <p:nvPr>
            <p:ph type="body" sz="quarter" idx="14" hasCustomPrompt="1"/>
          </p:nvPr>
        </p:nvSpPr>
        <p:spPr>
          <a:xfrm>
            <a:off x="594361" y="1086486"/>
            <a:ext cx="8823326" cy="346075"/>
          </a:xfrm>
        </p:spPr>
        <p:txBody>
          <a:bodyPr lIns="91429" tIns="54858" rIns="91429" bIns="54858" anchor="t">
            <a:noAutofit/>
          </a:bodyPr>
          <a:lstStyle>
            <a:lvl1pPr marL="0" indent="0">
              <a:buNone/>
              <a:defRPr sz="1600">
                <a:solidFill>
                  <a:schemeClr val="bg1">
                    <a:lumMod val="50000"/>
                  </a:schemeClr>
                </a:solidFill>
              </a:defRPr>
            </a:lvl1pPr>
          </a:lstStyle>
          <a:p>
            <a:pPr lvl="0"/>
            <a:r>
              <a:rPr lang="en-US" dirty="0"/>
              <a:t>Click to edit subhead</a:t>
            </a:r>
          </a:p>
        </p:txBody>
      </p:sp>
    </p:spTree>
    <p:extLst>
      <p:ext uri="{BB962C8B-B14F-4D97-AF65-F5344CB8AC3E}">
        <p14:creationId xmlns:p14="http://schemas.microsoft.com/office/powerpoint/2010/main" val="1414577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amp;A_Title/Subhead &amp; 4 column">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429" tIns="54858" rIns="91429" bIns="54858"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1"/>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36" y="350351"/>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94360" y="7134369"/>
            <a:ext cx="8529320" cy="400050"/>
          </a:xfrm>
        </p:spPr>
        <p:txBody>
          <a:bodyPr lIns="91429" tIns="0" rIns="91429"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352" indent="0">
              <a:buNone/>
              <a:defRPr sz="800">
                <a:solidFill>
                  <a:schemeClr val="tx1">
                    <a:lumMod val="65000"/>
                    <a:lumOff val="35000"/>
                  </a:schemeClr>
                </a:solidFill>
              </a:defRPr>
            </a:lvl2pPr>
            <a:lvl3pPr marL="1018706" indent="0">
              <a:buNone/>
              <a:defRPr sz="800">
                <a:solidFill>
                  <a:schemeClr val="tx1">
                    <a:lumMod val="65000"/>
                    <a:lumOff val="35000"/>
                  </a:schemeClr>
                </a:solidFill>
              </a:defRPr>
            </a:lvl3pPr>
            <a:lvl4pPr marL="1528058" indent="0">
              <a:buNone/>
              <a:defRPr sz="800">
                <a:solidFill>
                  <a:schemeClr val="tx1">
                    <a:lumMod val="65000"/>
                    <a:lumOff val="35000"/>
                  </a:schemeClr>
                </a:solidFill>
              </a:defRPr>
            </a:lvl4pPr>
            <a:lvl5pPr marL="2037411"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3228975" y="1809450"/>
            <a:ext cx="6280149" cy="4808538"/>
          </a:xfrm>
        </p:spPr>
        <p:txBody>
          <a:bodyPr lIns="91429" tIns="54858" rIns="91429" bIns="54858" numCol="3" spcCol="182859">
            <a:noAutofit/>
          </a:bodyPr>
          <a:lstStyle>
            <a:lvl1pPr marL="0" indent="0">
              <a:lnSpc>
                <a:spcPct val="1100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8" name="Text Placeholder 11"/>
          <p:cNvSpPr>
            <a:spLocks noGrp="1"/>
          </p:cNvSpPr>
          <p:nvPr>
            <p:ph type="body" sz="quarter" idx="14" hasCustomPrompt="1"/>
          </p:nvPr>
        </p:nvSpPr>
        <p:spPr>
          <a:xfrm>
            <a:off x="594361" y="1086486"/>
            <a:ext cx="8823326" cy="346075"/>
          </a:xfrm>
        </p:spPr>
        <p:txBody>
          <a:bodyPr lIns="91429" tIns="54858" rIns="91429" bIns="54858"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4" name="Text Placeholder 3"/>
          <p:cNvSpPr>
            <a:spLocks noGrp="1"/>
          </p:cNvSpPr>
          <p:nvPr>
            <p:ph type="body" sz="quarter" idx="20"/>
          </p:nvPr>
        </p:nvSpPr>
        <p:spPr>
          <a:xfrm>
            <a:off x="590551" y="1799726"/>
            <a:ext cx="2390775" cy="4876800"/>
          </a:xfrm>
        </p:spPr>
        <p:txBody>
          <a:bodyPr lIns="91429" rIns="91429">
            <a:noAutofit/>
          </a:bodyPr>
          <a:lstStyle>
            <a:lvl1pPr>
              <a:lnSpc>
                <a:spcPts val="1500"/>
              </a:lnSpc>
              <a:spcBef>
                <a:spcPts val="0"/>
              </a:spcBef>
              <a:defRPr sz="1100" b="1">
                <a:solidFill>
                  <a:schemeClr val="tx2"/>
                </a:solidFill>
              </a:defRPr>
            </a:lvl1pPr>
            <a:lvl2pPr marL="0" indent="0">
              <a:lnSpc>
                <a:spcPts val="1500"/>
              </a:lnSpc>
              <a:spcBef>
                <a:spcPts val="0"/>
              </a:spcBef>
              <a:spcAft>
                <a:spcPts val="1200"/>
              </a:spcAft>
              <a:buFontTx/>
              <a:buNone/>
              <a:defRPr sz="1100"/>
            </a:lvl2pPr>
            <a:lvl3pPr marL="182859" indent="-182859">
              <a:lnSpc>
                <a:spcPts val="1500"/>
              </a:lnSpc>
              <a:spcBef>
                <a:spcPts val="0"/>
              </a:spcBef>
              <a:spcAft>
                <a:spcPts val="1200"/>
              </a:spcAft>
              <a:buClr>
                <a:schemeClr val="tx2"/>
              </a:buClr>
              <a:buFont typeface="+mj-lt"/>
              <a:buAutoNum type="alphaUcPeriod"/>
              <a:defRPr sz="1100"/>
            </a:lvl3pPr>
            <a:lvl4pPr>
              <a:lnSpc>
                <a:spcPct val="110000"/>
              </a:lnSpc>
              <a:spcBef>
                <a:spcPts val="0"/>
              </a:spcBef>
              <a:defRPr sz="1100"/>
            </a:lvl4pPr>
            <a:lvl5pPr>
              <a:lnSpc>
                <a:spcPct val="110000"/>
              </a:lnSpc>
              <a:spcBef>
                <a:spcPts val="0"/>
              </a:spcBef>
              <a:defRPr sz="11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2730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14" name="Text Placeholder 13"/>
          <p:cNvSpPr>
            <a:spLocks noGrp="1"/>
          </p:cNvSpPr>
          <p:nvPr>
            <p:ph type="body" sz="quarter" idx="15" hasCustomPrompt="1"/>
          </p:nvPr>
        </p:nvSpPr>
        <p:spPr>
          <a:xfrm>
            <a:off x="594360" y="7134371"/>
            <a:ext cx="851916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17" name="Text Placeholder 15"/>
          <p:cNvSpPr>
            <a:spLocks noGrp="1"/>
          </p:cNvSpPr>
          <p:nvPr>
            <p:ph type="body" sz="quarter" idx="17" hasCustomPrompt="1"/>
          </p:nvPr>
        </p:nvSpPr>
        <p:spPr>
          <a:xfrm>
            <a:off x="4607560" y="1795796"/>
            <a:ext cx="4901565" cy="4808855"/>
          </a:xfrm>
        </p:spPr>
        <p:txBody>
          <a:bodyPr lIns="91388" rIns="91388" anchor="t">
            <a:noAutofit/>
          </a:bodyPr>
          <a:lstStyle>
            <a:lvl1pPr marL="182774" indent="-182774">
              <a:lnSpc>
                <a:spcPct val="110000"/>
              </a:lnSpc>
              <a:spcBef>
                <a:spcPts val="900"/>
              </a:spcBef>
              <a:buNone/>
              <a:defRPr sz="1600"/>
            </a:lvl1pPr>
            <a:lvl2pPr marL="0" indent="0">
              <a:lnSpc>
                <a:spcPct val="110000"/>
              </a:lnSpc>
              <a:spcBef>
                <a:spcPts val="900"/>
              </a:spcBef>
              <a:buClr>
                <a:schemeClr val="bg1">
                  <a:lumMod val="50000"/>
                </a:schemeClr>
              </a:buClr>
              <a:buFont typeface="Arial" pitchFamily="34" charset="0"/>
              <a:buNone/>
              <a:defRPr sz="1600">
                <a:solidFill>
                  <a:schemeClr val="bg1">
                    <a:lumMod val="50000"/>
                  </a:schemeClr>
                </a:solidFill>
              </a:defRPr>
            </a:lvl2pPr>
            <a:lvl3pPr marL="365546" indent="-182774">
              <a:lnSpc>
                <a:spcPct val="110000"/>
              </a:lnSpc>
              <a:spcBef>
                <a:spcPts val="599"/>
              </a:spcBef>
              <a:buClr>
                <a:schemeClr val="bg1">
                  <a:lumMod val="50000"/>
                </a:schemeClr>
              </a:buClr>
              <a:buFont typeface="Avenir LT Std 35 Light" pitchFamily="34" charset="0"/>
              <a:buChar char="–"/>
              <a:defRPr sz="1100"/>
            </a:lvl3pPr>
            <a:lvl4pPr>
              <a:lnSpc>
                <a:spcPct val="110000"/>
              </a:lnSpc>
              <a:spcBef>
                <a:spcPts val="599"/>
              </a:spcBef>
              <a:defRPr sz="1100"/>
            </a:lvl4pPr>
            <a:lvl5pPr>
              <a:lnSpc>
                <a:spcPct val="110000"/>
              </a:lnSpc>
              <a:spcBef>
                <a:spcPts val="599"/>
              </a:spcBef>
              <a:defRPr sz="1100"/>
            </a:lvl5pPr>
          </a:lstStyle>
          <a:p>
            <a:pPr lvl="0"/>
            <a:r>
              <a:rPr lang="en-US" dirty="0"/>
              <a:t>Overview:</a:t>
            </a:r>
          </a:p>
          <a:p>
            <a:pPr lvl="1"/>
            <a:r>
              <a:rPr lang="en-US" dirty="0"/>
              <a:t>Contents goes here</a:t>
            </a:r>
          </a:p>
          <a:p>
            <a:pPr lvl="1"/>
            <a:r>
              <a:rPr lang="en-US" dirty="0"/>
              <a:t>Contents goes here</a:t>
            </a:r>
          </a:p>
        </p:txBody>
      </p:sp>
      <p:sp>
        <p:nvSpPr>
          <p:cNvPr id="21" name="Text Placeholder 20"/>
          <p:cNvSpPr>
            <a:spLocks noGrp="1"/>
          </p:cNvSpPr>
          <p:nvPr>
            <p:ph type="body" sz="quarter" idx="18"/>
          </p:nvPr>
        </p:nvSpPr>
        <p:spPr>
          <a:xfrm>
            <a:off x="604843" y="1799825"/>
            <a:ext cx="3642042" cy="4808538"/>
          </a:xfrm>
        </p:spPr>
        <p:txBody>
          <a:bodyPr lIns="91388" rIns="0">
            <a:noAutofit/>
          </a:bodyPr>
          <a:lstStyle>
            <a:lvl1pPr marL="0" indent="0">
              <a:lnSpc>
                <a:spcPts val="1500"/>
              </a:lnSpc>
              <a:spcBef>
                <a:spcPts val="1200"/>
              </a:spcBef>
              <a:buFontTx/>
              <a:buNone/>
              <a:defRPr sz="11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cxnSp>
        <p:nvCxnSpPr>
          <p:cNvPr id="11" name="Straight Connector 10"/>
          <p:cNvCxnSpPr/>
          <p:nvPr userDrawn="1"/>
        </p:nvCxnSpPr>
        <p:spPr>
          <a:xfrm>
            <a:off x="4479925" y="1881181"/>
            <a:ext cx="0" cy="5063635"/>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6324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I_Title/Subhead">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429" tIns="54858" rIns="91429" bIns="54858"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1"/>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36" y="350351"/>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94360" y="7134369"/>
            <a:ext cx="8529320" cy="400050"/>
          </a:xfrm>
        </p:spPr>
        <p:txBody>
          <a:bodyPr lIns="91429" tIns="0" rIns="91429"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352" indent="0">
              <a:buNone/>
              <a:defRPr sz="800">
                <a:solidFill>
                  <a:schemeClr val="tx1">
                    <a:lumMod val="65000"/>
                    <a:lumOff val="35000"/>
                  </a:schemeClr>
                </a:solidFill>
              </a:defRPr>
            </a:lvl2pPr>
            <a:lvl3pPr marL="1018706" indent="0">
              <a:buNone/>
              <a:defRPr sz="800">
                <a:solidFill>
                  <a:schemeClr val="tx1">
                    <a:lumMod val="65000"/>
                    <a:lumOff val="35000"/>
                  </a:schemeClr>
                </a:solidFill>
              </a:defRPr>
            </a:lvl3pPr>
            <a:lvl4pPr marL="1528058" indent="0">
              <a:buNone/>
              <a:defRPr sz="800">
                <a:solidFill>
                  <a:schemeClr val="tx1">
                    <a:lumMod val="65000"/>
                    <a:lumOff val="35000"/>
                  </a:schemeClr>
                </a:solidFill>
              </a:defRPr>
            </a:lvl4pPr>
            <a:lvl5pPr marL="2037411" indent="0">
              <a:buNone/>
              <a:defRPr sz="800">
                <a:solidFill>
                  <a:schemeClr val="tx1">
                    <a:lumMod val="65000"/>
                    <a:lumOff val="35000"/>
                  </a:schemeClr>
                </a:solidFill>
              </a:defRPr>
            </a:lvl5pPr>
          </a:lstStyle>
          <a:p>
            <a:pPr lvl="0"/>
            <a:r>
              <a:rPr lang="en-US" dirty="0"/>
              <a:t>Click to edit footnote </a:t>
            </a:r>
          </a:p>
        </p:txBody>
      </p:sp>
      <p:sp>
        <p:nvSpPr>
          <p:cNvPr id="8" name="Text Placeholder 11"/>
          <p:cNvSpPr>
            <a:spLocks noGrp="1"/>
          </p:cNvSpPr>
          <p:nvPr>
            <p:ph type="body" sz="quarter" idx="14" hasCustomPrompt="1"/>
          </p:nvPr>
        </p:nvSpPr>
        <p:spPr>
          <a:xfrm>
            <a:off x="594361" y="1086486"/>
            <a:ext cx="8823326" cy="346075"/>
          </a:xfrm>
        </p:spPr>
        <p:txBody>
          <a:bodyPr lIns="91429" tIns="54858" rIns="91429" bIns="54858"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4" name="Text Placeholder 3"/>
          <p:cNvSpPr>
            <a:spLocks noGrp="1"/>
          </p:cNvSpPr>
          <p:nvPr>
            <p:ph type="body" sz="quarter" idx="20"/>
          </p:nvPr>
        </p:nvSpPr>
        <p:spPr>
          <a:xfrm>
            <a:off x="602292" y="1798618"/>
            <a:ext cx="2390775" cy="4876800"/>
          </a:xfrm>
        </p:spPr>
        <p:txBody>
          <a:bodyPr lIns="91429" rIns="91429">
            <a:noAutofit/>
          </a:bodyPr>
          <a:lstStyle>
            <a:lvl1pPr>
              <a:lnSpc>
                <a:spcPts val="1500"/>
              </a:lnSpc>
              <a:spcBef>
                <a:spcPts val="1200"/>
              </a:spcBef>
              <a:defRPr sz="1100" b="0">
                <a:solidFill>
                  <a:schemeClr val="tx1"/>
                </a:solidFill>
              </a:defRPr>
            </a:lvl1pPr>
            <a:lvl2pPr marL="0" indent="0">
              <a:lnSpc>
                <a:spcPct val="110000"/>
              </a:lnSpc>
              <a:spcBef>
                <a:spcPts val="0"/>
              </a:spcBef>
              <a:spcAft>
                <a:spcPts val="1200"/>
              </a:spcAft>
              <a:buFontTx/>
              <a:buNone/>
              <a:defRPr sz="1100"/>
            </a:lvl2pPr>
            <a:lvl3pPr marL="182859" indent="-182859">
              <a:lnSpc>
                <a:spcPct val="110000"/>
              </a:lnSpc>
              <a:spcBef>
                <a:spcPts val="0"/>
              </a:spcBef>
              <a:spcAft>
                <a:spcPts val="1200"/>
              </a:spcAft>
              <a:buClr>
                <a:schemeClr val="tx2"/>
              </a:buClr>
              <a:buFont typeface="+mj-lt"/>
              <a:buAutoNum type="alphaUcPeriod"/>
              <a:defRPr sz="1100"/>
            </a:lvl3pPr>
            <a:lvl4pPr>
              <a:lnSpc>
                <a:spcPct val="110000"/>
              </a:lnSpc>
              <a:spcBef>
                <a:spcPts val="0"/>
              </a:spcBef>
              <a:defRPr sz="1100"/>
            </a:lvl4pPr>
            <a:lvl5pPr>
              <a:lnSpc>
                <a:spcPct val="110000"/>
              </a:lnSpc>
              <a:spcBef>
                <a:spcPts val="0"/>
              </a:spcBef>
              <a:defRPr sz="1100"/>
            </a:lvl5pPr>
          </a:lstStyle>
          <a:p>
            <a:pPr lvl="0"/>
            <a:r>
              <a:rPr lang="en-US"/>
              <a:t>Click to edit Master text styles</a:t>
            </a:r>
          </a:p>
        </p:txBody>
      </p:sp>
    </p:spTree>
    <p:extLst>
      <p:ext uri="{BB962C8B-B14F-4D97-AF65-F5344CB8AC3E}">
        <p14:creationId xmlns:p14="http://schemas.microsoft.com/office/powerpoint/2010/main" val="42833017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3832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 1/2 pg">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14" name="Text Placeholder 13"/>
          <p:cNvSpPr>
            <a:spLocks noGrp="1"/>
          </p:cNvSpPr>
          <p:nvPr>
            <p:ph type="body" sz="quarter" idx="15" hasCustomPrompt="1"/>
          </p:nvPr>
        </p:nvSpPr>
        <p:spPr>
          <a:xfrm>
            <a:off x="594360" y="7134371"/>
            <a:ext cx="8529320" cy="400050"/>
          </a:xfrm>
        </p:spPr>
        <p:txBody>
          <a:bodyPr lIns="91388" tIns="91388"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cxnSp>
        <p:nvCxnSpPr>
          <p:cNvPr id="19" name="Straight Connector 18"/>
          <p:cNvCxnSpPr/>
          <p:nvPr userDrawn="1"/>
        </p:nvCxnSpPr>
        <p:spPr>
          <a:xfrm>
            <a:off x="4479925" y="1881176"/>
            <a:ext cx="0" cy="4808537"/>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8"/>
          </p:nvPr>
        </p:nvSpPr>
        <p:spPr>
          <a:xfrm>
            <a:off x="604843" y="1790200"/>
            <a:ext cx="3642042" cy="4808538"/>
          </a:xfrm>
        </p:spPr>
        <p:txBody>
          <a:bodyPr lIns="91388" tIns="54833" rIns="0" bIns="54833">
            <a:noAutofit/>
          </a:bodyPr>
          <a:lstStyle>
            <a:lvl1pPr marL="0" indent="0">
              <a:lnSpc>
                <a:spcPts val="1500"/>
              </a:lnSpc>
              <a:spcBef>
                <a:spcPts val="1200"/>
              </a:spcBef>
              <a:buFontTx/>
              <a:buNone/>
              <a:defRPr sz="11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Tree>
    <p:extLst>
      <p:ext uri="{BB962C8B-B14F-4D97-AF65-F5344CB8AC3E}">
        <p14:creationId xmlns:p14="http://schemas.microsoft.com/office/powerpoint/2010/main" val="54131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Subhead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94360"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604837" y="1790200"/>
            <a:ext cx="8904287" cy="4808538"/>
          </a:xfrm>
        </p:spPr>
        <p:txBody>
          <a:bodyPr lIns="91388" tIns="54833" rIns="91388" bIns="54833">
            <a:noAutofit/>
          </a:bodyPr>
          <a:lstStyle>
            <a:lvl1pPr marL="0" indent="0">
              <a:lnSpc>
                <a:spcPts val="1500"/>
              </a:lnSpc>
              <a:spcBef>
                <a:spcPts val="1200"/>
              </a:spcBef>
              <a:buFontTx/>
              <a:buNone/>
              <a:defRPr sz="11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8"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Tree>
    <p:extLst>
      <p:ext uri="{BB962C8B-B14F-4D97-AF65-F5344CB8AC3E}">
        <p14:creationId xmlns:p14="http://schemas.microsoft.com/office/powerpoint/2010/main" val="3636408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amp;A_Title/Subhead &amp; 4 column">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94360"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3228975" y="1809450"/>
            <a:ext cx="6280149" cy="4808538"/>
          </a:xfrm>
        </p:spPr>
        <p:txBody>
          <a:bodyPr lIns="91388" tIns="54833" rIns="91388" bIns="54833" numCol="3" spcCol="182774">
            <a:noAutofit/>
          </a:bodyPr>
          <a:lstStyle>
            <a:lvl1pPr marL="0" indent="0">
              <a:lnSpc>
                <a:spcPct val="1100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8"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4" name="Text Placeholder 3"/>
          <p:cNvSpPr>
            <a:spLocks noGrp="1"/>
          </p:cNvSpPr>
          <p:nvPr>
            <p:ph type="body" sz="quarter" idx="20"/>
          </p:nvPr>
        </p:nvSpPr>
        <p:spPr>
          <a:xfrm>
            <a:off x="590555" y="1799726"/>
            <a:ext cx="2390775" cy="4876800"/>
          </a:xfrm>
        </p:spPr>
        <p:txBody>
          <a:bodyPr lIns="91388" rIns="91388">
            <a:noAutofit/>
          </a:bodyPr>
          <a:lstStyle>
            <a:lvl1pPr>
              <a:lnSpc>
                <a:spcPts val="1500"/>
              </a:lnSpc>
              <a:spcBef>
                <a:spcPts val="0"/>
              </a:spcBef>
              <a:defRPr sz="1100" b="1">
                <a:solidFill>
                  <a:schemeClr val="tx2"/>
                </a:solidFill>
              </a:defRPr>
            </a:lvl1pPr>
            <a:lvl2pPr marL="0" indent="0">
              <a:lnSpc>
                <a:spcPts val="1500"/>
              </a:lnSpc>
              <a:spcBef>
                <a:spcPts val="0"/>
              </a:spcBef>
              <a:spcAft>
                <a:spcPts val="1200"/>
              </a:spcAft>
              <a:buFontTx/>
              <a:buNone/>
              <a:defRPr sz="1100"/>
            </a:lvl2pPr>
            <a:lvl3pPr marL="182774" indent="-182774">
              <a:lnSpc>
                <a:spcPts val="1500"/>
              </a:lnSpc>
              <a:spcBef>
                <a:spcPts val="0"/>
              </a:spcBef>
              <a:spcAft>
                <a:spcPts val="1200"/>
              </a:spcAft>
              <a:buClr>
                <a:schemeClr val="tx2"/>
              </a:buClr>
              <a:buFont typeface="+mj-lt"/>
              <a:buAutoNum type="alphaUcPeriod"/>
              <a:defRPr sz="1100"/>
            </a:lvl3pPr>
            <a:lvl4pPr>
              <a:lnSpc>
                <a:spcPct val="110000"/>
              </a:lnSpc>
              <a:spcBef>
                <a:spcPts val="0"/>
              </a:spcBef>
              <a:defRPr sz="1100"/>
            </a:lvl4pPr>
            <a:lvl5pPr>
              <a:lnSpc>
                <a:spcPct val="110000"/>
              </a:lnSpc>
              <a:spcBef>
                <a:spcPts val="0"/>
              </a:spcBef>
              <a:defRPr sz="11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05905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_Title/Subhead">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94360"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8"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4" name="Text Placeholder 3"/>
          <p:cNvSpPr>
            <a:spLocks noGrp="1"/>
          </p:cNvSpPr>
          <p:nvPr>
            <p:ph type="body" sz="quarter" idx="20"/>
          </p:nvPr>
        </p:nvSpPr>
        <p:spPr>
          <a:xfrm>
            <a:off x="602293" y="1798621"/>
            <a:ext cx="2390775" cy="4876800"/>
          </a:xfrm>
        </p:spPr>
        <p:txBody>
          <a:bodyPr lIns="91388" rIns="91388">
            <a:noAutofit/>
          </a:bodyPr>
          <a:lstStyle>
            <a:lvl1pPr>
              <a:lnSpc>
                <a:spcPts val="1500"/>
              </a:lnSpc>
              <a:spcBef>
                <a:spcPts val="1200"/>
              </a:spcBef>
              <a:defRPr sz="1100" b="0">
                <a:solidFill>
                  <a:schemeClr val="tx1"/>
                </a:solidFill>
              </a:defRPr>
            </a:lvl1pPr>
            <a:lvl2pPr marL="0" indent="0">
              <a:lnSpc>
                <a:spcPct val="110000"/>
              </a:lnSpc>
              <a:spcBef>
                <a:spcPts val="0"/>
              </a:spcBef>
              <a:spcAft>
                <a:spcPts val="1200"/>
              </a:spcAft>
              <a:buFontTx/>
              <a:buNone/>
              <a:defRPr sz="1100"/>
            </a:lvl2pPr>
            <a:lvl3pPr marL="182774" indent="-182774">
              <a:lnSpc>
                <a:spcPct val="110000"/>
              </a:lnSpc>
              <a:spcBef>
                <a:spcPts val="0"/>
              </a:spcBef>
              <a:spcAft>
                <a:spcPts val="1200"/>
              </a:spcAft>
              <a:buClr>
                <a:schemeClr val="tx2"/>
              </a:buClr>
              <a:buFont typeface="+mj-lt"/>
              <a:buAutoNum type="alphaUcPeriod"/>
              <a:defRPr sz="1100"/>
            </a:lvl3pPr>
            <a:lvl4pPr>
              <a:lnSpc>
                <a:spcPct val="110000"/>
              </a:lnSpc>
              <a:spcBef>
                <a:spcPts val="0"/>
              </a:spcBef>
              <a:defRPr sz="1100"/>
            </a:lvl4pPr>
            <a:lvl5pPr>
              <a:lnSpc>
                <a:spcPct val="110000"/>
              </a:lnSpc>
              <a:spcBef>
                <a:spcPts val="0"/>
              </a:spcBef>
              <a:defRPr sz="1100"/>
            </a:lvl5pPr>
          </a:lstStyle>
          <a:p>
            <a:pPr lvl="0"/>
            <a:r>
              <a:rPr lang="en-US"/>
              <a:t>Click to edit Master text styles</a:t>
            </a:r>
          </a:p>
        </p:txBody>
      </p:sp>
    </p:spTree>
    <p:extLst>
      <p:ext uri="{BB962C8B-B14F-4D97-AF65-F5344CB8AC3E}">
        <p14:creationId xmlns:p14="http://schemas.microsoft.com/office/powerpoint/2010/main" val="795862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657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32300" y="4334726"/>
            <a:ext cx="4879340" cy="1883198"/>
          </a:xfrm>
        </p:spPr>
        <p:txBody>
          <a:bodyPr lIns="0" tIns="0" rIns="0" bIns="0" anchor="t" anchorCtr="0">
            <a:noAutofit/>
          </a:bodyPr>
          <a:lstStyle>
            <a:lvl1pPr algn="r">
              <a:defRPr sz="14000">
                <a:solidFill>
                  <a:schemeClr val="tx2"/>
                </a:solidFill>
                <a:latin typeface="Arial" pitchFamily="34" charset="0"/>
                <a:cs typeface="Arial" pitchFamily="34" charset="0"/>
              </a:defRPr>
            </a:lvl1pPr>
          </a:lstStyle>
          <a:p>
            <a:r>
              <a:rPr lang="en-US" dirty="0"/>
              <a:t>Q</a:t>
            </a:r>
          </a:p>
        </p:txBody>
      </p:sp>
      <p:sp>
        <p:nvSpPr>
          <p:cNvPr id="3" name="Subtitle 2"/>
          <p:cNvSpPr>
            <a:spLocks noGrp="1"/>
          </p:cNvSpPr>
          <p:nvPr>
            <p:ph type="subTitle" idx="1" hasCustomPrompt="1"/>
          </p:nvPr>
        </p:nvSpPr>
        <p:spPr>
          <a:xfrm>
            <a:off x="4432305" y="6416045"/>
            <a:ext cx="4818380" cy="384494"/>
          </a:xfrm>
        </p:spPr>
        <p:txBody>
          <a:bodyPr lIns="0" tIns="0" rIns="0" bIns="0" anchor="t" anchorCtr="0">
            <a:noAutofit/>
          </a:bodyPr>
          <a:lstStyle>
            <a:lvl1pPr marL="0" indent="0" algn="r">
              <a:buNone/>
              <a:defRPr sz="2600" baseline="0">
                <a:solidFill>
                  <a:schemeClr val="bg1">
                    <a:lumMod val="50000"/>
                  </a:schemeClr>
                </a:solidFill>
              </a:defRPr>
            </a:lvl1pPr>
            <a:lvl2pPr marL="509115" indent="0" algn="ctr">
              <a:buNone/>
              <a:defRPr>
                <a:solidFill>
                  <a:schemeClr val="tx1">
                    <a:tint val="75000"/>
                  </a:schemeClr>
                </a:solidFill>
              </a:defRPr>
            </a:lvl2pPr>
            <a:lvl3pPr marL="1018228" indent="0" algn="ctr">
              <a:buNone/>
              <a:defRPr>
                <a:solidFill>
                  <a:schemeClr val="tx1">
                    <a:tint val="75000"/>
                  </a:schemeClr>
                </a:solidFill>
              </a:defRPr>
            </a:lvl3pPr>
            <a:lvl4pPr marL="1527344" indent="0" algn="ctr">
              <a:buNone/>
              <a:defRPr>
                <a:solidFill>
                  <a:schemeClr val="tx1">
                    <a:tint val="75000"/>
                  </a:schemeClr>
                </a:solidFill>
              </a:defRPr>
            </a:lvl4pPr>
            <a:lvl5pPr marL="2036458" indent="0" algn="ctr">
              <a:buNone/>
              <a:defRPr>
                <a:solidFill>
                  <a:schemeClr val="tx1">
                    <a:tint val="75000"/>
                  </a:schemeClr>
                </a:solidFill>
              </a:defRPr>
            </a:lvl5pPr>
            <a:lvl6pPr marL="2545574" indent="0" algn="ctr">
              <a:buNone/>
              <a:defRPr>
                <a:solidFill>
                  <a:schemeClr val="tx1">
                    <a:tint val="75000"/>
                  </a:schemeClr>
                </a:solidFill>
              </a:defRPr>
            </a:lvl6pPr>
            <a:lvl7pPr marL="3054686" indent="0" algn="ctr">
              <a:buNone/>
              <a:defRPr>
                <a:solidFill>
                  <a:schemeClr val="tx1">
                    <a:tint val="75000"/>
                  </a:schemeClr>
                </a:solidFill>
              </a:defRPr>
            </a:lvl7pPr>
            <a:lvl8pPr marL="3563802" indent="0" algn="ctr">
              <a:buNone/>
              <a:defRPr>
                <a:solidFill>
                  <a:schemeClr val="tx1">
                    <a:tint val="75000"/>
                  </a:schemeClr>
                </a:solidFill>
              </a:defRPr>
            </a:lvl8pPr>
            <a:lvl9pPr marL="4072914" indent="0" algn="ctr">
              <a:buNone/>
              <a:defRPr>
                <a:solidFill>
                  <a:schemeClr val="tx1">
                    <a:tint val="75000"/>
                  </a:schemeClr>
                </a:solidFill>
              </a:defRPr>
            </a:lvl9pPr>
          </a:lstStyle>
          <a:p>
            <a:r>
              <a:rPr lang="en-US" dirty="0"/>
              <a:t>Click to edit title</a:t>
            </a:r>
          </a:p>
        </p:txBody>
      </p:sp>
      <p:sp>
        <p:nvSpPr>
          <p:cNvPr id="7" name="Rectangle 6"/>
          <p:cNvSpPr/>
          <p:nvPr userDrawn="1"/>
        </p:nvSpPr>
        <p:spPr>
          <a:xfrm>
            <a:off x="0" y="-1"/>
            <a:ext cx="10058400" cy="42068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3" rIns="91388" bIns="45693" rtlCol="0" anchor="ctr"/>
          <a:lstStyle/>
          <a:p>
            <a:pPr algn="ctr"/>
            <a:endParaRPr lang="en-US" dirty="0"/>
          </a:p>
        </p:txBody>
      </p:sp>
      <p:sp>
        <p:nvSpPr>
          <p:cNvPr id="12" name="Text Placeholder 11"/>
          <p:cNvSpPr>
            <a:spLocks noGrp="1"/>
          </p:cNvSpPr>
          <p:nvPr>
            <p:ph type="body" sz="quarter" idx="11" hasCustomPrompt="1"/>
          </p:nvPr>
        </p:nvSpPr>
        <p:spPr>
          <a:xfrm>
            <a:off x="4432305" y="6847523"/>
            <a:ext cx="4818380" cy="457200"/>
          </a:xfrm>
        </p:spPr>
        <p:txBody>
          <a:bodyPr lIns="0" tIns="0" rIns="0" bIns="0">
            <a:noAutofit/>
          </a:bodyPr>
          <a:lstStyle>
            <a:lvl1pPr marL="0" indent="0" algn="r">
              <a:buNone/>
              <a:defRPr sz="1800" baseline="0">
                <a:solidFill>
                  <a:schemeClr val="bg1">
                    <a:lumMod val="50000"/>
                  </a:schemeClr>
                </a:solidFill>
              </a:defRPr>
            </a:lvl1pPr>
            <a:lvl2pPr>
              <a:defRPr sz="1800"/>
            </a:lvl2pPr>
            <a:lvl3pPr>
              <a:defRPr sz="1800"/>
            </a:lvl3pPr>
            <a:lvl4pPr>
              <a:defRPr sz="1800"/>
            </a:lvl4pPr>
            <a:lvl5pPr>
              <a:defRPr sz="1800"/>
            </a:lvl5pPr>
          </a:lstStyle>
          <a:p>
            <a:pPr lvl="0"/>
            <a:r>
              <a:rPr lang="en-US" dirty="0"/>
              <a:t>Click to edit Quarter Year</a:t>
            </a:r>
          </a:p>
        </p:txBody>
      </p:sp>
      <p:sp>
        <p:nvSpPr>
          <p:cNvPr id="19" name="Picture Placeholder 18"/>
          <p:cNvSpPr>
            <a:spLocks noGrp="1"/>
          </p:cNvSpPr>
          <p:nvPr>
            <p:ph type="pic" sz="quarter" idx="13" hasCustomPrompt="1"/>
          </p:nvPr>
        </p:nvSpPr>
        <p:spPr>
          <a:xfrm>
            <a:off x="485777" y="674099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Tree>
    <p:extLst>
      <p:ext uri="{BB962C8B-B14F-4D97-AF65-F5344CB8AC3E}">
        <p14:creationId xmlns:p14="http://schemas.microsoft.com/office/powerpoint/2010/main" val="3452947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594360"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94361"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14" name="Text Placeholder 13"/>
          <p:cNvSpPr>
            <a:spLocks noGrp="1"/>
          </p:cNvSpPr>
          <p:nvPr>
            <p:ph type="body" sz="quarter" idx="15" hasCustomPrompt="1"/>
          </p:nvPr>
        </p:nvSpPr>
        <p:spPr>
          <a:xfrm>
            <a:off x="594360" y="7134371"/>
            <a:ext cx="851916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17" name="Text Placeholder 15"/>
          <p:cNvSpPr>
            <a:spLocks noGrp="1"/>
          </p:cNvSpPr>
          <p:nvPr>
            <p:ph type="body" sz="quarter" idx="17" hasCustomPrompt="1"/>
          </p:nvPr>
        </p:nvSpPr>
        <p:spPr>
          <a:xfrm>
            <a:off x="4607560" y="1795796"/>
            <a:ext cx="4901565" cy="4808855"/>
          </a:xfrm>
        </p:spPr>
        <p:txBody>
          <a:bodyPr lIns="91388" rIns="91388" anchor="t">
            <a:noAutofit/>
          </a:bodyPr>
          <a:lstStyle>
            <a:lvl1pPr marL="182774" indent="-182774">
              <a:lnSpc>
                <a:spcPct val="110000"/>
              </a:lnSpc>
              <a:spcBef>
                <a:spcPts val="900"/>
              </a:spcBef>
              <a:buNone/>
              <a:defRPr sz="1600"/>
            </a:lvl1pPr>
            <a:lvl2pPr marL="0" indent="0">
              <a:lnSpc>
                <a:spcPct val="110000"/>
              </a:lnSpc>
              <a:spcBef>
                <a:spcPts val="900"/>
              </a:spcBef>
              <a:buClr>
                <a:schemeClr val="bg1">
                  <a:lumMod val="50000"/>
                </a:schemeClr>
              </a:buClr>
              <a:buFont typeface="Arial" pitchFamily="34" charset="0"/>
              <a:buNone/>
              <a:defRPr sz="1600">
                <a:solidFill>
                  <a:schemeClr val="bg1">
                    <a:lumMod val="50000"/>
                  </a:schemeClr>
                </a:solidFill>
              </a:defRPr>
            </a:lvl2pPr>
            <a:lvl3pPr marL="365546" indent="-182774">
              <a:lnSpc>
                <a:spcPct val="110000"/>
              </a:lnSpc>
              <a:spcBef>
                <a:spcPts val="599"/>
              </a:spcBef>
              <a:buClr>
                <a:schemeClr val="bg1">
                  <a:lumMod val="50000"/>
                </a:schemeClr>
              </a:buClr>
              <a:buFont typeface="Avenir LT Std 35 Light" pitchFamily="34" charset="0"/>
              <a:buChar char="–"/>
              <a:defRPr sz="1100"/>
            </a:lvl3pPr>
            <a:lvl4pPr>
              <a:lnSpc>
                <a:spcPct val="110000"/>
              </a:lnSpc>
              <a:spcBef>
                <a:spcPts val="599"/>
              </a:spcBef>
              <a:defRPr sz="1100"/>
            </a:lvl4pPr>
            <a:lvl5pPr>
              <a:lnSpc>
                <a:spcPct val="110000"/>
              </a:lnSpc>
              <a:spcBef>
                <a:spcPts val="599"/>
              </a:spcBef>
              <a:defRPr sz="1100"/>
            </a:lvl5pPr>
          </a:lstStyle>
          <a:p>
            <a:pPr lvl="0"/>
            <a:r>
              <a:rPr lang="en-US" dirty="0"/>
              <a:t>Overview:</a:t>
            </a:r>
          </a:p>
          <a:p>
            <a:pPr lvl="1"/>
            <a:r>
              <a:rPr lang="en-US" dirty="0"/>
              <a:t>Contents goes here</a:t>
            </a:r>
          </a:p>
          <a:p>
            <a:pPr lvl="1"/>
            <a:r>
              <a:rPr lang="en-US" dirty="0"/>
              <a:t>Contents goes here</a:t>
            </a:r>
          </a:p>
        </p:txBody>
      </p:sp>
      <p:sp>
        <p:nvSpPr>
          <p:cNvPr id="21" name="Text Placeholder 20"/>
          <p:cNvSpPr>
            <a:spLocks noGrp="1"/>
          </p:cNvSpPr>
          <p:nvPr>
            <p:ph type="body" sz="quarter" idx="18"/>
          </p:nvPr>
        </p:nvSpPr>
        <p:spPr>
          <a:xfrm>
            <a:off x="604843" y="1799825"/>
            <a:ext cx="3642042" cy="4808538"/>
          </a:xfrm>
        </p:spPr>
        <p:txBody>
          <a:bodyPr lIns="91388" rIns="0">
            <a:noAutofit/>
          </a:bodyPr>
          <a:lstStyle>
            <a:lvl1pPr marL="0" indent="0">
              <a:lnSpc>
                <a:spcPts val="1500"/>
              </a:lnSpc>
              <a:spcBef>
                <a:spcPts val="1200"/>
              </a:spcBef>
              <a:buFontTx/>
              <a:buNone/>
              <a:defRPr sz="11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cxnSp>
        <p:nvCxnSpPr>
          <p:cNvPr id="11" name="Straight Connector 10"/>
          <p:cNvCxnSpPr/>
          <p:nvPr userDrawn="1"/>
        </p:nvCxnSpPr>
        <p:spPr>
          <a:xfrm>
            <a:off x="4479925" y="1881181"/>
            <a:ext cx="0" cy="5063635"/>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9038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23" tIns="50911" rIns="101823" bIns="50911"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1813566"/>
            <a:ext cx="9052560" cy="5129425"/>
          </a:xfrm>
          <a:prstGeom prst="rect">
            <a:avLst/>
          </a:prstGeom>
        </p:spPr>
        <p:txBody>
          <a:bodyPr vert="horz" lIns="101823" tIns="50911" rIns="101823" bIns="509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9144000" y="7067448"/>
            <a:ext cx="492760" cy="413808"/>
          </a:xfrm>
          <a:prstGeom prst="rect">
            <a:avLst/>
          </a:prstGeom>
        </p:spPr>
        <p:txBody>
          <a:bodyPr lIns="0" tIns="0" rIns="0" bIns="0"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180127434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Lst>
  <p:hf hdr="0" ftr="0" dt="0"/>
  <p:txStyles>
    <p:titleStyle>
      <a:lvl1pPr algn="l" defTabSz="1018228" rtl="0" eaLnBrk="1" latinLnBrk="0" hangingPunct="1">
        <a:spcBef>
          <a:spcPct val="0"/>
        </a:spcBef>
        <a:buNone/>
        <a:defRPr sz="2600" kern="1200">
          <a:solidFill>
            <a:schemeClr val="tx1"/>
          </a:solidFill>
          <a:latin typeface="Arial" pitchFamily="34" charset="0"/>
          <a:ea typeface="+mj-ea"/>
          <a:cs typeface="Arial" pitchFamily="34" charset="0"/>
        </a:defRPr>
      </a:lvl1pPr>
    </p:titleStyle>
    <p:body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23" tIns="50911" rIns="101823" bIns="50911"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1813566"/>
            <a:ext cx="9052560" cy="5129425"/>
          </a:xfrm>
          <a:prstGeom prst="rect">
            <a:avLst/>
          </a:prstGeom>
        </p:spPr>
        <p:txBody>
          <a:bodyPr vert="horz" lIns="101823" tIns="50911" rIns="101823" bIns="509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9144000" y="7067448"/>
            <a:ext cx="492760" cy="413808"/>
          </a:xfrm>
          <a:prstGeom prst="rect">
            <a:avLst/>
          </a:prstGeom>
        </p:spPr>
        <p:txBody>
          <a:bodyPr lIns="0" tIns="0" rIns="0" bIns="0" anchor="b"/>
          <a:lstStyle>
            <a:lvl1pPr algn="r">
              <a:defRPr sz="1000">
                <a:solidFill>
                  <a:schemeClr val="bg1">
                    <a:lumMod val="50000"/>
                  </a:schemeClr>
                </a:solidFill>
              </a:defRPr>
            </a:lvl1pPr>
          </a:lstStyle>
          <a:p>
            <a:fld id="{66F6FF41-5833-4EBF-9145-362BCED2914A}" type="slidenum">
              <a:rPr lang="en-US" smtClean="0"/>
              <a:pPr/>
              <a:t>‹#›</a:t>
            </a:fld>
            <a:endParaRPr lang="en-US" dirty="0"/>
          </a:p>
        </p:txBody>
      </p:sp>
    </p:spTree>
    <p:extLst>
      <p:ext uri="{BB962C8B-B14F-4D97-AF65-F5344CB8AC3E}">
        <p14:creationId xmlns:p14="http://schemas.microsoft.com/office/powerpoint/2010/main" val="225158409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p:hf hdr="0" ftr="0" dt="0"/>
  <p:txStyles>
    <p:titleStyle>
      <a:lvl1pPr algn="l" defTabSz="1018228" rtl="0" eaLnBrk="1" latinLnBrk="0" hangingPunct="1">
        <a:spcBef>
          <a:spcPct val="0"/>
        </a:spcBef>
        <a:buNone/>
        <a:defRPr sz="2600" kern="1200">
          <a:solidFill>
            <a:schemeClr val="tx1"/>
          </a:solidFill>
          <a:latin typeface="Arial" pitchFamily="34" charset="0"/>
          <a:ea typeface="+mj-ea"/>
          <a:cs typeface="Arial" pitchFamily="34" charset="0"/>
        </a:defRPr>
      </a:lvl1pPr>
    </p:titleStyle>
    <p:body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70" tIns="50935" rIns="101870" bIns="50935"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1813562"/>
            <a:ext cx="9052560" cy="5129425"/>
          </a:xfrm>
          <a:prstGeom prst="rect">
            <a:avLst/>
          </a:prstGeom>
        </p:spPr>
        <p:txBody>
          <a:bodyPr vert="horz" lIns="101870" tIns="50935" rIns="101870" bIns="5093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9144000" y="7067446"/>
            <a:ext cx="492760" cy="413808"/>
          </a:xfrm>
          <a:prstGeom prst="rect">
            <a:avLst/>
          </a:prstGeom>
        </p:spPr>
        <p:txBody>
          <a:bodyPr lIns="0" tIns="0" rIns="0" bIns="0" anchor="b"/>
          <a:lstStyle>
            <a:lvl1pPr algn="r">
              <a:defRPr sz="1000">
                <a:solidFill>
                  <a:schemeClr val="bg1">
                    <a:lumMod val="50000"/>
                  </a:schemeClr>
                </a:solidFill>
              </a:defRPr>
            </a:lvl1pPr>
          </a:lstStyle>
          <a:p>
            <a:pPr defTabSz="1018705"/>
            <a:fld id="{66F6FF41-5833-4EBF-9145-362BCED2914A}" type="slidenum">
              <a:rPr lang="en-US" smtClean="0">
                <a:solidFill>
                  <a:prstClr val="white">
                    <a:lumMod val="50000"/>
                  </a:prstClr>
                </a:solidFill>
              </a:rPr>
              <a:pPr defTabSz="1018705"/>
              <a:t>‹#›</a:t>
            </a:fld>
            <a:endParaRPr lang="en-US" dirty="0">
              <a:solidFill>
                <a:prstClr val="white">
                  <a:lumMod val="50000"/>
                </a:prstClr>
              </a:solidFill>
            </a:endParaRPr>
          </a:p>
        </p:txBody>
      </p:sp>
    </p:spTree>
    <p:extLst>
      <p:ext uri="{BB962C8B-B14F-4D97-AF65-F5344CB8AC3E}">
        <p14:creationId xmlns:p14="http://schemas.microsoft.com/office/powerpoint/2010/main" val="267795938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Lst>
  <p:hf hdr="0" ftr="0" dt="0"/>
  <p:txStyles>
    <p:titleStyle>
      <a:lvl1pPr algn="l" defTabSz="1018705" rtl="0" eaLnBrk="1" latinLnBrk="0" hangingPunct="1">
        <a:spcBef>
          <a:spcPct val="0"/>
        </a:spcBef>
        <a:buNone/>
        <a:defRPr sz="2600" kern="1200">
          <a:solidFill>
            <a:schemeClr val="tx1"/>
          </a:solidFill>
          <a:latin typeface="Arial" pitchFamily="34" charset="0"/>
          <a:ea typeface="+mj-ea"/>
          <a:cs typeface="Arial" pitchFamily="34" charset="0"/>
        </a:defRPr>
      </a:lvl1pPr>
    </p:titleStyle>
    <p:bodyStyle>
      <a:lvl1pPr marL="0" indent="0" algn="l" defTabSz="1018705"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698" indent="-318346" algn="l" defTabSz="1018705"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3382" indent="-254676" algn="l" defTabSz="1018705"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2734" indent="-254676" algn="l" defTabSz="1018705"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2087" indent="-254676" algn="l" defTabSz="1018705"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1440"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0793"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145"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9498"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openxmlformats.org/officeDocument/2006/relationships/chart" Target="../charts/chart12.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2.jpg"/><Relationship Id="rId7" Type="http://schemas.openxmlformats.org/officeDocument/2006/relationships/image" Target="../media/image3.emf"/><Relationship Id="rId12" Type="http://schemas.openxmlformats.org/officeDocument/2006/relationships/chart" Target="../charts/chart18.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oleObject" Target="../embeddings/oleObject1.bin"/><Relationship Id="rId11" Type="http://schemas.openxmlformats.org/officeDocument/2006/relationships/chart" Target="../charts/chart17.xml"/><Relationship Id="rId5" Type="http://schemas.openxmlformats.org/officeDocument/2006/relationships/chart" Target="../charts/chart14.xml"/><Relationship Id="rId10" Type="http://schemas.openxmlformats.org/officeDocument/2006/relationships/chart" Target="../charts/chart16.xml"/><Relationship Id="rId4" Type="http://schemas.openxmlformats.org/officeDocument/2006/relationships/chart" Target="../charts/chart13.xml"/><Relationship Id="rId9" Type="http://schemas.openxmlformats.org/officeDocument/2006/relationships/chart" Target="../charts/chart15.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0.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0.xml"/><Relationship Id="rId5" Type="http://schemas.openxmlformats.org/officeDocument/2006/relationships/chart" Target="../charts/chart4.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7.xml"/><Relationship Id="rId5" Type="http://schemas.openxmlformats.org/officeDocument/2006/relationships/chart" Target="../charts/chart6.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10.xml"/><Relationship Id="rId5" Type="http://schemas.openxmlformats.org/officeDocument/2006/relationships/chart" Target="../charts/chart9.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1477926"/>
            <a:ext cx="10058400" cy="629447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3" rIns="91388" bIns="45693"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7" name="Subtitle 4"/>
          <p:cNvSpPr txBox="1">
            <a:spLocks/>
          </p:cNvSpPr>
          <p:nvPr/>
        </p:nvSpPr>
        <p:spPr>
          <a:xfrm>
            <a:off x="561384" y="1641963"/>
            <a:ext cx="9044157" cy="384494"/>
          </a:xfrm>
          <a:prstGeom prst="rect">
            <a:avLst/>
          </a:prstGeom>
        </p:spPr>
        <p:txBody>
          <a:bodyPr lIns="91388" tIns="45693" rIns="91388" bIns="45693"/>
          <a:lstStyle>
            <a:lvl1pPr marL="0" indent="0" algn="l" defTabSz="1018824"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795" indent="-318383" algn="l" defTabSz="1018824"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3531" indent="-254706" algn="l" defTabSz="1018824"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2943" indent="-254706" algn="l" defTabSz="1018824"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2355" indent="-254706" algn="l" defTabSz="1018824"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marR="0" lvl="0" indent="0" algn="l" defTabSz="1018824" rtl="0" eaLnBrk="1" fontAlgn="auto" latinLnBrk="0" hangingPunct="1">
              <a:lnSpc>
                <a:spcPct val="100000"/>
              </a:lnSpc>
              <a:spcBef>
                <a:spcPct val="20000"/>
              </a:spcBef>
              <a:spcAft>
                <a:spcPts val="0"/>
              </a:spcAft>
              <a:buClrTx/>
              <a:buSzTx/>
              <a:buFont typeface="Arial" pitchFamily="34" charset="0"/>
              <a:buNone/>
              <a:tabLst/>
              <a:defRPr/>
            </a:pPr>
            <a:r>
              <a:rPr kumimoji="0" lang="en-US" sz="5300" b="0" i="0" u="none" strike="noStrike" kern="1200" cap="none" spc="0" normalizeH="0" baseline="0" noProof="0" dirty="0">
                <a:ln>
                  <a:noFill/>
                </a:ln>
                <a:solidFill>
                  <a:schemeClr val="tx1">
                    <a:lumMod val="50000"/>
                    <a:lumOff val="50000"/>
                  </a:schemeClr>
                </a:solidFill>
                <a:effectLst/>
                <a:uLnTx/>
                <a:uFillTx/>
                <a:latin typeface="Arial" pitchFamily="34" charset="0"/>
                <a:ea typeface="+mn-ea"/>
                <a:cs typeface="Arial" pitchFamily="34" charset="0"/>
              </a:rPr>
              <a:t>2023 Annual </a:t>
            </a:r>
            <a:br>
              <a:rPr kumimoji="0" lang="en-US" sz="5300" b="0" i="0" u="none" strike="noStrike" kern="1200" cap="none" spc="0" normalizeH="0" baseline="0" noProof="0" dirty="0">
                <a:ln>
                  <a:noFill/>
                </a:ln>
                <a:solidFill>
                  <a:schemeClr val="tx1">
                    <a:lumMod val="50000"/>
                    <a:lumOff val="50000"/>
                  </a:schemeClr>
                </a:solidFill>
                <a:effectLst/>
                <a:uLnTx/>
                <a:uFillTx/>
                <a:latin typeface="Arial" pitchFamily="34" charset="0"/>
                <a:ea typeface="+mn-ea"/>
                <a:cs typeface="Arial" pitchFamily="34" charset="0"/>
              </a:rPr>
            </a:br>
            <a:r>
              <a:rPr kumimoji="0" lang="en-US" sz="5300" b="0" i="0" u="none" strike="noStrike" kern="1200" cap="none" spc="0" normalizeH="0" baseline="0" noProof="0" dirty="0">
                <a:ln>
                  <a:noFill/>
                </a:ln>
                <a:solidFill>
                  <a:schemeClr val="tx1">
                    <a:lumMod val="50000"/>
                    <a:lumOff val="50000"/>
                  </a:schemeClr>
                </a:solidFill>
                <a:effectLst/>
                <a:uLnTx/>
                <a:uFillTx/>
                <a:latin typeface="Arial" pitchFamily="34" charset="0"/>
                <a:ea typeface="+mn-ea"/>
                <a:cs typeface="Arial" pitchFamily="34" charset="0"/>
              </a:rPr>
              <a:t>Market Review</a:t>
            </a:r>
          </a:p>
        </p:txBody>
      </p:sp>
      <p:sp>
        <p:nvSpPr>
          <p:cNvPr id="2" name="Slide Number Placeholder 1"/>
          <p:cNvSpPr>
            <a:spLocks noGrp="1"/>
          </p:cNvSpPr>
          <p:nvPr>
            <p:ph type="sldNum" sz="quarter" idx="12"/>
          </p:nvPr>
        </p:nvSpPr>
        <p:spPr/>
        <p:txBody>
          <a:bodyPr/>
          <a:lstStyle/>
          <a:p>
            <a:fld id="{66F6FF41-5833-4EBF-9145-362BCED2914A}" type="slidenum">
              <a:rPr lang="en-US" smtClean="0"/>
              <a:pPr/>
              <a:t>1</a:t>
            </a:fld>
            <a:endParaRPr lang="en-US" dirty="0"/>
          </a:p>
        </p:txBody>
      </p:sp>
      <p:pic>
        <p:nvPicPr>
          <p:cNvPr id="6" name="Picture 5" descr="A cover of a book&#10;&#10;Description automatically generated">
            <a:extLst>
              <a:ext uri="{FF2B5EF4-FFF2-40B4-BE49-F238E27FC236}">
                <a16:creationId xmlns:a16="http://schemas.microsoft.com/office/drawing/2014/main" id="{8226D7D2-46F7-5568-3B5C-924E370282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0058400" cy="7772399"/>
          </a:xfrm>
          <a:prstGeom prst="rect">
            <a:avLst/>
          </a:prstGeom>
        </p:spPr>
      </p:pic>
    </p:spTree>
    <p:extLst>
      <p:ext uri="{BB962C8B-B14F-4D97-AF65-F5344CB8AC3E}">
        <p14:creationId xmlns:p14="http://schemas.microsoft.com/office/powerpoint/2010/main" val="1576278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20"/>
          </p:nvPr>
        </p:nvSpPr>
        <p:spPr>
          <a:xfrm>
            <a:off x="602297" y="1798621"/>
            <a:ext cx="2552086" cy="4876800"/>
          </a:xfrm>
        </p:spPr>
        <p:txBody>
          <a:bodyPr/>
          <a:lstStyle/>
          <a:p>
            <a:pPr>
              <a:lnSpc>
                <a:spcPts val="1200"/>
              </a:lnSpc>
            </a:pPr>
            <a:r>
              <a:rPr lang="en-US" sz="900" dirty="0"/>
              <a:t>Interest rate changes were mixed in the US Treasury market for the year.</a:t>
            </a:r>
          </a:p>
          <a:p>
            <a:pPr>
              <a:lnSpc>
                <a:spcPts val="1200"/>
              </a:lnSpc>
            </a:pPr>
            <a:r>
              <a:rPr lang="en-US" sz="900" dirty="0"/>
              <a:t>On the short end of the yield curve, the </a:t>
            </a:r>
            <a:br>
              <a:rPr lang="en-US" sz="900" dirty="0"/>
            </a:br>
            <a:r>
              <a:rPr lang="en-US" sz="900" dirty="0"/>
              <a:t>1-Month US Treasury Bill yield increased 148 basis points (bps) to 5.60%, while the 1-Year US Treasury Bill yield increased 6 bps to 4.79%. The yield on the 2-Year US Treasury Note decreased 18 bps to 4.23%. </a:t>
            </a:r>
          </a:p>
          <a:p>
            <a:pPr>
              <a:lnSpc>
                <a:spcPts val="1200"/>
              </a:lnSpc>
            </a:pPr>
            <a:r>
              <a:rPr lang="en-US" sz="900" dirty="0"/>
              <a:t>The yield on the 5-Year US Treasury Note decreased 15 bps to 3.84%. The yield on the 10-Year US Treasury Note was unchanged at 3.88%. The yield on the 30-Year US Treasury Bond increased 6 bps to 4.03%.</a:t>
            </a:r>
          </a:p>
          <a:p>
            <a:pPr>
              <a:lnSpc>
                <a:spcPts val="1200"/>
              </a:lnSpc>
            </a:pPr>
            <a:r>
              <a:rPr lang="en-US" sz="900" dirty="0"/>
              <a:t>In terms of total returns, short-term US treasury bonds returned +4.37% while intermediate-term US treasury bonds returned +4.28%. Short-term corporate bonds returned +6.20% and intermediate-term corporate bonds returned +7.29%.</a:t>
            </a:r>
            <a:r>
              <a:rPr lang="en-US" sz="900" baseline="30000" dirty="0"/>
              <a:t>1</a:t>
            </a:r>
          </a:p>
          <a:p>
            <a:pPr>
              <a:lnSpc>
                <a:spcPts val="1200"/>
              </a:lnSpc>
            </a:pPr>
            <a:r>
              <a:rPr lang="en-US" sz="900" dirty="0"/>
              <a:t>The total returns for short- and intermediate-term municipal bonds were +3.58% and +5.04%, respectively. Within the municipal fixed income market, general obligation bonds returned +5.62% while revenue bonds returned +6.89%.</a:t>
            </a:r>
            <a:r>
              <a:rPr lang="en-US" sz="900" baseline="30000" dirty="0"/>
              <a:t>2</a:t>
            </a:r>
          </a:p>
        </p:txBody>
      </p:sp>
      <p:graphicFrame>
        <p:nvGraphicFramePr>
          <p:cNvPr id="27" name="Chart 26">
            <a:extLst>
              <a:ext uri="{FF2B5EF4-FFF2-40B4-BE49-F238E27FC236}">
                <a16:creationId xmlns:a16="http://schemas.microsoft.com/office/drawing/2014/main" id="{0C218B9D-9B77-4189-8F3C-9C55D2CDFF64}"/>
              </a:ext>
            </a:extLst>
          </p:cNvPr>
          <p:cNvGraphicFramePr>
            <a:graphicFrameLocks/>
          </p:cNvGraphicFramePr>
          <p:nvPr>
            <p:extLst>
              <p:ext uri="{D42A27DB-BD31-4B8C-83A1-F6EECF244321}">
                <p14:modId xmlns:p14="http://schemas.microsoft.com/office/powerpoint/2010/main" val="1702537691"/>
              </p:ext>
            </p:extLst>
          </p:nvPr>
        </p:nvGraphicFramePr>
        <p:xfrm>
          <a:off x="6483822" y="1798621"/>
          <a:ext cx="3290251" cy="2765030"/>
        </p:xfrm>
        <a:graphic>
          <a:graphicData uri="http://schemas.openxmlformats.org/drawingml/2006/chart">
            <c:chart xmlns:c="http://schemas.openxmlformats.org/drawingml/2006/chart" xmlns:r="http://schemas.openxmlformats.org/officeDocument/2006/relationships" r:id="rId3"/>
          </a:graphicData>
        </a:graphic>
      </p:graphicFrame>
      <p:cxnSp>
        <p:nvCxnSpPr>
          <p:cNvPr id="28" name="Straight Connector 27"/>
          <p:cNvCxnSpPr>
            <a:cxnSpLocks/>
          </p:cNvCxnSpPr>
          <p:nvPr/>
        </p:nvCxnSpPr>
        <p:spPr>
          <a:xfrm>
            <a:off x="3310715" y="1880410"/>
            <a:ext cx="0" cy="4795011"/>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noFill/>
        </p:spPr>
        <p:txBody>
          <a:bodyPr/>
          <a:lstStyle/>
          <a:p>
            <a:r>
              <a:rPr lang="en-US" dirty="0">
                <a:solidFill>
                  <a:schemeClr val="tx1"/>
                </a:solidFill>
              </a:rPr>
              <a:t>Fixed Income</a:t>
            </a:r>
          </a:p>
        </p:txBody>
      </p:sp>
      <p:pic>
        <p:nvPicPr>
          <p:cNvPr id="5" name="Picture Placeholder 4" descr="A close-up of a logo&#10;&#10;Description automatically generated">
            <a:extLst>
              <a:ext uri="{FF2B5EF4-FFF2-40B4-BE49-F238E27FC236}">
                <a16:creationId xmlns:a16="http://schemas.microsoft.com/office/drawing/2014/main" id="{9738F432-956C-86D3-95DF-A80B7934A245}"/>
              </a:ext>
            </a:extLst>
          </p:cNvPr>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t="3023" b="3023"/>
          <a:stretch>
            <a:fillRect/>
          </a:stretch>
        </p:blipFill>
        <p:spPr/>
      </p:pic>
      <p:sp>
        <p:nvSpPr>
          <p:cNvPr id="31" name="Text Placeholder 30"/>
          <p:cNvSpPr>
            <a:spLocks noGrp="1"/>
          </p:cNvSpPr>
          <p:nvPr>
            <p:ph type="body" sz="quarter" idx="15"/>
          </p:nvPr>
        </p:nvSpPr>
        <p:spPr>
          <a:xfrm>
            <a:off x="594360" y="6781806"/>
            <a:ext cx="8529320" cy="747081"/>
          </a:xfrm>
        </p:spPr>
        <p:txBody>
          <a:bodyPr/>
          <a:lstStyle/>
          <a:p>
            <a:r>
              <a:rPr lang="en-US" sz="700" dirty="0"/>
              <a:t>1. Bloomberg US Treasury and US Corporate Bond Indices</a:t>
            </a:r>
          </a:p>
          <a:p>
            <a:r>
              <a:rPr lang="en-US" sz="700" dirty="0"/>
              <a:t>2. Bloomberg Municipal Bond Index</a:t>
            </a:r>
          </a:p>
          <a:p>
            <a:r>
              <a:rPr lang="en-US" dirty="0"/>
              <a:t>One basis point (bps) equals 0.01%. </a:t>
            </a:r>
            <a:r>
              <a:rPr lang="en-US" b="1" dirty="0"/>
              <a:t>Past performance is not a guarantee of future results. Indices are not available for direct investment. Index performance does not reflect the expenses associated with the management of an actual portfolio. </a:t>
            </a:r>
            <a:r>
              <a:rPr lang="en-US" dirty="0"/>
              <a:t>Yield curve data from Federal Reserve. State and local bonds, and the Yield to Worst are from the S&amp;P National AMT-Free Municipal Bond Index. AAA-AA Corporates represent the ICE </a:t>
            </a:r>
            <a:r>
              <a:rPr lang="en-US" dirty="0" err="1"/>
              <a:t>BofA</a:t>
            </a:r>
            <a:r>
              <a:rPr lang="en-US" dirty="0"/>
              <a:t> US Corporates, AA-AAA rated. A-BBB Corporates represent the ICE </a:t>
            </a:r>
            <a:r>
              <a:rPr lang="en-US" dirty="0" err="1"/>
              <a:t>BofA</a:t>
            </a:r>
            <a:r>
              <a:rPr lang="en-US" dirty="0"/>
              <a:t> Corporates, BBB-A rated. Bloomberg data provided by Bloomberg. US long-term bonds, bills, inflation, and fixed income factor data © Stocks, Bonds, Bills, and Inflation (SBBI) Yearbook™, Ibbotson Associates, Chicago (annually updated work by Roger G. Ibbotson and Rex A. Sinquefield). FTSE fixed income indices © 2024 FTSE Fixed Income LLC, all rights reserved. ICE </a:t>
            </a:r>
            <a:r>
              <a:rPr lang="en-US" dirty="0" err="1"/>
              <a:t>BofA</a:t>
            </a:r>
            <a:r>
              <a:rPr lang="en-US" dirty="0"/>
              <a:t> index data © 2024 ICE Data Indices, LLC. S&amp;P data © 2024 S&amp;P Dow Jones Indices LLC, a division of S&amp;P Global. All rights reserved.</a:t>
            </a:r>
          </a:p>
        </p:txBody>
      </p:sp>
      <p:sp>
        <p:nvSpPr>
          <p:cNvPr id="7" name="Text Placeholder 6"/>
          <p:cNvSpPr>
            <a:spLocks noGrp="1"/>
          </p:cNvSpPr>
          <p:nvPr>
            <p:ph type="body" sz="quarter" idx="14"/>
          </p:nvPr>
        </p:nvSpPr>
        <p:spPr/>
        <p:txBody>
          <a:bodyPr/>
          <a:lstStyle/>
          <a:p>
            <a:r>
              <a:rPr lang="en-US" dirty="0"/>
              <a:t>2023 index returns</a:t>
            </a:r>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6F6FF41-5833-4EBF-9145-362BCED2914A}" type="slidenum">
              <a:rPr kumimoji="0" lang="en-US" b="0" i="0" u="none" strike="noStrike" kern="0" cap="none" spc="0" normalizeH="0" baseline="0" noProof="0" smtClean="0">
                <a:ln>
                  <a:noFill/>
                </a:ln>
                <a:solidFill>
                  <a:prstClr val="white">
                    <a:lumMod val="50000"/>
                  </a:prstClr>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en-US" b="0" i="0" u="none" strike="noStrike" kern="0" cap="none" spc="0" normalizeH="0" baseline="0" noProof="0" dirty="0">
              <a:ln>
                <a:noFill/>
              </a:ln>
              <a:solidFill>
                <a:prstClr val="white">
                  <a:lumMod val="50000"/>
                </a:prstClr>
              </a:solidFill>
              <a:effectLst/>
              <a:uLnTx/>
              <a:uFillTx/>
            </a:endParaRPr>
          </a:p>
        </p:txBody>
      </p:sp>
      <p:sp>
        <p:nvSpPr>
          <p:cNvPr id="12" name="Content Placeholder 23">
            <a:extLst>
              <a:ext uri="{FF2B5EF4-FFF2-40B4-BE49-F238E27FC236}">
                <a16:creationId xmlns:a16="http://schemas.microsoft.com/office/drawing/2014/main" id="{1D5BF9DB-5D43-491E-B612-6357822B2595}"/>
              </a:ext>
            </a:extLst>
          </p:cNvPr>
          <p:cNvSpPr txBox="1">
            <a:spLocks/>
          </p:cNvSpPr>
          <p:nvPr/>
        </p:nvSpPr>
        <p:spPr>
          <a:xfrm>
            <a:off x="3378804" y="4556231"/>
            <a:ext cx="4441437" cy="355735"/>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Period Returns (%) </a:t>
            </a:r>
          </a:p>
        </p:txBody>
      </p:sp>
      <p:graphicFrame>
        <p:nvGraphicFramePr>
          <p:cNvPr id="14" name="Chart 13">
            <a:extLst>
              <a:ext uri="{FF2B5EF4-FFF2-40B4-BE49-F238E27FC236}">
                <a16:creationId xmlns:a16="http://schemas.microsoft.com/office/drawing/2014/main" id="{C43C1998-FA53-4480-ACFF-B5BF3F9BEF66}"/>
              </a:ext>
            </a:extLst>
          </p:cNvPr>
          <p:cNvGraphicFramePr/>
          <p:nvPr>
            <p:extLst>
              <p:ext uri="{D42A27DB-BD31-4B8C-83A1-F6EECF244321}">
                <p14:modId xmlns:p14="http://schemas.microsoft.com/office/powerpoint/2010/main" val="3427665559"/>
              </p:ext>
            </p:extLst>
          </p:nvPr>
        </p:nvGraphicFramePr>
        <p:xfrm>
          <a:off x="3467048" y="1798621"/>
          <a:ext cx="3201659" cy="2555191"/>
        </p:xfrm>
        <a:graphic>
          <a:graphicData uri="http://schemas.openxmlformats.org/drawingml/2006/chart">
            <c:chart xmlns:c="http://schemas.openxmlformats.org/drawingml/2006/chart" xmlns:r="http://schemas.openxmlformats.org/officeDocument/2006/relationships" r:id="rId5"/>
          </a:graphicData>
        </a:graphic>
      </p:graphicFrame>
      <p:grpSp>
        <p:nvGrpSpPr>
          <p:cNvPr id="20" name="Group 19">
            <a:extLst>
              <a:ext uri="{FF2B5EF4-FFF2-40B4-BE49-F238E27FC236}">
                <a16:creationId xmlns:a16="http://schemas.microsoft.com/office/drawing/2014/main" id="{ED8D5539-8FD0-42C9-B646-9D3EE9C4CACF}"/>
              </a:ext>
            </a:extLst>
          </p:cNvPr>
          <p:cNvGrpSpPr/>
          <p:nvPr/>
        </p:nvGrpSpPr>
        <p:grpSpPr>
          <a:xfrm>
            <a:off x="6553200" y="1818405"/>
            <a:ext cx="3124200" cy="251464"/>
            <a:chOff x="6553200" y="1852382"/>
            <a:chExt cx="3124200" cy="251464"/>
          </a:xfrm>
        </p:grpSpPr>
        <p:sp>
          <p:nvSpPr>
            <p:cNvPr id="21" name="TextBox 20">
              <a:extLst>
                <a:ext uri="{FF2B5EF4-FFF2-40B4-BE49-F238E27FC236}">
                  <a16:creationId xmlns:a16="http://schemas.microsoft.com/office/drawing/2014/main" id="{28EDBE78-314D-4D99-9AEE-9BB791EC2FA5}"/>
                </a:ext>
              </a:extLst>
            </p:cNvPr>
            <p:cNvSpPr txBox="1"/>
            <p:nvPr/>
          </p:nvSpPr>
          <p:spPr bwMode="auto">
            <a:xfrm>
              <a:off x="6553200" y="1852382"/>
              <a:ext cx="3124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defTabSz="914400" fontAlgn="base">
                <a:spcBef>
                  <a:spcPct val="0"/>
                </a:spcBef>
                <a:spcAft>
                  <a:spcPct val="0"/>
                </a:spcAft>
              </a:pPr>
              <a:r>
                <a:rPr lang="en-US" sz="1000" b="1" dirty="0">
                  <a:latin typeface="Arial" panose="020B0604020202020204" pitchFamily="34" charset="0"/>
                  <a:cs typeface="Arial" panose="020B0604020202020204" pitchFamily="34" charset="0"/>
                </a:rPr>
                <a:t>Bond Yield Across Issuers (%)</a:t>
              </a:r>
            </a:p>
          </p:txBody>
        </p:sp>
        <p:cxnSp>
          <p:nvCxnSpPr>
            <p:cNvPr id="23" name="Straight Connector 22">
              <a:extLst>
                <a:ext uri="{FF2B5EF4-FFF2-40B4-BE49-F238E27FC236}">
                  <a16:creationId xmlns:a16="http://schemas.microsoft.com/office/drawing/2014/main" id="{A3A66558-9313-4504-A01A-45DB416C1BDA}"/>
                </a:ext>
              </a:extLst>
            </p:cNvPr>
            <p:cNvCxnSpPr>
              <a:cxnSpLocks/>
            </p:cNvCxnSpPr>
            <p:nvPr/>
          </p:nvCxnSpPr>
          <p:spPr>
            <a:xfrm>
              <a:off x="6627174" y="2103846"/>
              <a:ext cx="2881951"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FB1A3854-09E4-4C93-A230-78E2AB1A4A36}"/>
              </a:ext>
            </a:extLst>
          </p:cNvPr>
          <p:cNvGrpSpPr/>
          <p:nvPr/>
        </p:nvGrpSpPr>
        <p:grpSpPr>
          <a:xfrm>
            <a:off x="3388727" y="1818405"/>
            <a:ext cx="2996198" cy="251464"/>
            <a:chOff x="6552351" y="1852382"/>
            <a:chExt cx="2862446" cy="251464"/>
          </a:xfrm>
        </p:grpSpPr>
        <p:sp>
          <p:nvSpPr>
            <p:cNvPr id="25" name="TextBox 24">
              <a:extLst>
                <a:ext uri="{FF2B5EF4-FFF2-40B4-BE49-F238E27FC236}">
                  <a16:creationId xmlns:a16="http://schemas.microsoft.com/office/drawing/2014/main" id="{9534CC51-1B04-41B4-8B9F-382D117BF1C4}"/>
                </a:ext>
              </a:extLst>
            </p:cNvPr>
            <p:cNvSpPr txBox="1"/>
            <p:nvPr/>
          </p:nvSpPr>
          <p:spPr bwMode="auto">
            <a:xfrm>
              <a:off x="6552351" y="1852382"/>
              <a:ext cx="2862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r>
                <a:rPr lang="en-US" sz="1000" b="1" dirty="0">
                  <a:latin typeface="Arial" panose="020B0604020202020204" pitchFamily="34" charset="0"/>
                  <a:cs typeface="Arial" panose="020B0604020202020204" pitchFamily="34" charset="0"/>
                </a:rPr>
                <a:t>US Treasury Yield Curve (%)</a:t>
              </a:r>
            </a:p>
          </p:txBody>
        </p:sp>
        <p:cxnSp>
          <p:nvCxnSpPr>
            <p:cNvPr id="26" name="Straight Connector 25">
              <a:extLst>
                <a:ext uri="{FF2B5EF4-FFF2-40B4-BE49-F238E27FC236}">
                  <a16:creationId xmlns:a16="http://schemas.microsoft.com/office/drawing/2014/main" id="{04A41358-6BF4-4D10-80AD-0C352A8233F4}"/>
                </a:ext>
              </a:extLst>
            </p:cNvPr>
            <p:cNvCxnSpPr>
              <a:cxnSpLocks/>
            </p:cNvCxnSpPr>
            <p:nvPr/>
          </p:nvCxnSpPr>
          <p:spPr>
            <a:xfrm>
              <a:off x="6627175" y="2103846"/>
              <a:ext cx="2784588"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29" name="Group 28">
            <a:extLst>
              <a:ext uri="{FF2B5EF4-FFF2-40B4-BE49-F238E27FC236}">
                <a16:creationId xmlns:a16="http://schemas.microsoft.com/office/drawing/2014/main" id="{E319F856-41DC-42DF-8DA4-308CB992B9E7}"/>
              </a:ext>
            </a:extLst>
          </p:cNvPr>
          <p:cNvGrpSpPr/>
          <p:nvPr/>
        </p:nvGrpSpPr>
        <p:grpSpPr>
          <a:xfrm>
            <a:off x="8780089" y="2086347"/>
            <a:ext cx="1018377" cy="215444"/>
            <a:chOff x="8695630" y="2082740"/>
            <a:chExt cx="1018377" cy="215444"/>
          </a:xfrm>
        </p:grpSpPr>
        <p:sp>
          <p:nvSpPr>
            <p:cNvPr id="30" name="TextBox 29">
              <a:extLst>
                <a:ext uri="{FF2B5EF4-FFF2-40B4-BE49-F238E27FC236}">
                  <a16:creationId xmlns:a16="http://schemas.microsoft.com/office/drawing/2014/main" id="{B7CA4E4D-6C4D-448E-A7A6-15C5919D520F}"/>
                </a:ext>
              </a:extLst>
            </p:cNvPr>
            <p:cNvSpPr txBox="1"/>
            <p:nvPr/>
          </p:nvSpPr>
          <p:spPr bwMode="auto">
            <a:xfrm>
              <a:off x="8700255" y="2082740"/>
              <a:ext cx="101375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defTabSz="914400" fontAlgn="base">
                <a:spcBef>
                  <a:spcPct val="0"/>
                </a:spcBef>
                <a:spcAft>
                  <a:spcPct val="0"/>
                </a:spcAft>
              </a:pPr>
              <a:r>
                <a:rPr lang="en-US" sz="800" dirty="0">
                  <a:latin typeface="Arial" panose="020B0604020202020204" pitchFamily="34" charset="0"/>
                  <a:cs typeface="Arial" panose="020B0604020202020204" pitchFamily="34" charset="0"/>
                </a:rPr>
                <a:t>Yield to Worst</a:t>
              </a:r>
            </a:p>
          </p:txBody>
        </p:sp>
        <p:sp>
          <p:nvSpPr>
            <p:cNvPr id="32" name="Rectangle 31">
              <a:extLst>
                <a:ext uri="{FF2B5EF4-FFF2-40B4-BE49-F238E27FC236}">
                  <a16:creationId xmlns:a16="http://schemas.microsoft.com/office/drawing/2014/main" id="{EC4888D5-9287-4F11-9679-AB9459991B5C}"/>
                </a:ext>
              </a:extLst>
            </p:cNvPr>
            <p:cNvSpPr/>
            <p:nvPr/>
          </p:nvSpPr>
          <p:spPr>
            <a:xfrm>
              <a:off x="8695630" y="2163059"/>
              <a:ext cx="63568" cy="6356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9A1D7D7A-9893-4462-A5B8-46D38BAAECA8}"/>
              </a:ext>
            </a:extLst>
          </p:cNvPr>
          <p:cNvGrpSpPr/>
          <p:nvPr/>
        </p:nvGrpSpPr>
        <p:grpSpPr>
          <a:xfrm>
            <a:off x="7732598" y="2084090"/>
            <a:ext cx="1013752" cy="215444"/>
            <a:chOff x="5336879" y="5181333"/>
            <a:chExt cx="1013752" cy="215444"/>
          </a:xfrm>
        </p:grpSpPr>
        <p:sp>
          <p:nvSpPr>
            <p:cNvPr id="34" name="TextBox 33">
              <a:extLst>
                <a:ext uri="{FF2B5EF4-FFF2-40B4-BE49-F238E27FC236}">
                  <a16:creationId xmlns:a16="http://schemas.microsoft.com/office/drawing/2014/main" id="{71E3979B-597A-4661-B6FC-729D2B2E8D20}"/>
                </a:ext>
              </a:extLst>
            </p:cNvPr>
            <p:cNvSpPr txBox="1"/>
            <p:nvPr/>
          </p:nvSpPr>
          <p:spPr bwMode="auto">
            <a:xfrm>
              <a:off x="5336879" y="5181333"/>
              <a:ext cx="101375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defTabSz="914400" fontAlgn="base">
                <a:spcBef>
                  <a:spcPct val="0"/>
                </a:spcBef>
                <a:spcAft>
                  <a:spcPct val="0"/>
                </a:spcAft>
              </a:pPr>
              <a:r>
                <a:rPr lang="en-US" sz="800" dirty="0">
                  <a:latin typeface="Arial" panose="020B0604020202020204" pitchFamily="34" charset="0"/>
                  <a:cs typeface="Arial" panose="020B0604020202020204" pitchFamily="34" charset="0"/>
                </a:rPr>
                <a:t>Yield to Maturity</a:t>
              </a:r>
            </a:p>
          </p:txBody>
        </p:sp>
        <p:sp>
          <p:nvSpPr>
            <p:cNvPr id="35" name="Rectangle 34">
              <a:extLst>
                <a:ext uri="{FF2B5EF4-FFF2-40B4-BE49-F238E27FC236}">
                  <a16:creationId xmlns:a16="http://schemas.microsoft.com/office/drawing/2014/main" id="{BE3C6418-A726-42B0-80E7-F9079F7148F7}"/>
                </a:ext>
              </a:extLst>
            </p:cNvPr>
            <p:cNvSpPr/>
            <p:nvPr/>
          </p:nvSpPr>
          <p:spPr>
            <a:xfrm>
              <a:off x="5336879" y="5257271"/>
              <a:ext cx="63568" cy="6356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37" name="Table 36">
            <a:extLst>
              <a:ext uri="{FF2B5EF4-FFF2-40B4-BE49-F238E27FC236}">
                <a16:creationId xmlns:a16="http://schemas.microsoft.com/office/drawing/2014/main" id="{52C1061D-1672-4DE3-B7D7-290C06FE4666}"/>
              </a:ext>
            </a:extLst>
          </p:cNvPr>
          <p:cNvGraphicFramePr>
            <a:graphicFrameLocks noGrp="1"/>
          </p:cNvGraphicFramePr>
          <p:nvPr>
            <p:extLst>
              <p:ext uri="{D42A27DB-BD31-4B8C-83A1-F6EECF244321}">
                <p14:modId xmlns:p14="http://schemas.microsoft.com/office/powerpoint/2010/main" val="3712876870"/>
              </p:ext>
            </p:extLst>
          </p:nvPr>
        </p:nvGraphicFramePr>
        <p:xfrm>
          <a:off x="3464488" y="4824970"/>
          <a:ext cx="6070281" cy="1877910"/>
        </p:xfrm>
        <a:graphic>
          <a:graphicData uri="http://schemas.openxmlformats.org/drawingml/2006/table">
            <a:tbl>
              <a:tblPr>
                <a:tableStyleId>{5C22544A-7EE6-4342-B048-85BDC9FD1C3A}</a:tableStyleId>
              </a:tblPr>
              <a:tblGrid>
                <a:gridCol w="3160229">
                  <a:extLst>
                    <a:ext uri="{9D8B030D-6E8A-4147-A177-3AD203B41FA5}">
                      <a16:colId xmlns:a16="http://schemas.microsoft.com/office/drawing/2014/main" val="20000"/>
                    </a:ext>
                  </a:extLst>
                </a:gridCol>
                <a:gridCol w="727513">
                  <a:extLst>
                    <a:ext uri="{9D8B030D-6E8A-4147-A177-3AD203B41FA5}">
                      <a16:colId xmlns:a16="http://schemas.microsoft.com/office/drawing/2014/main" val="20001"/>
                    </a:ext>
                  </a:extLst>
                </a:gridCol>
                <a:gridCol w="727513">
                  <a:extLst>
                    <a:ext uri="{9D8B030D-6E8A-4147-A177-3AD203B41FA5}">
                      <a16:colId xmlns:a16="http://schemas.microsoft.com/office/drawing/2014/main" val="20003"/>
                    </a:ext>
                  </a:extLst>
                </a:gridCol>
                <a:gridCol w="727513">
                  <a:extLst>
                    <a:ext uri="{9D8B030D-6E8A-4147-A177-3AD203B41FA5}">
                      <a16:colId xmlns:a16="http://schemas.microsoft.com/office/drawing/2014/main" val="20004"/>
                    </a:ext>
                  </a:extLst>
                </a:gridCol>
                <a:gridCol w="727513">
                  <a:extLst>
                    <a:ext uri="{9D8B030D-6E8A-4147-A177-3AD203B41FA5}">
                      <a16:colId xmlns:a16="http://schemas.microsoft.com/office/drawing/2014/main" val="20005"/>
                    </a:ext>
                  </a:extLst>
                </a:gridCol>
              </a:tblGrid>
              <a:tr h="127443">
                <a:tc>
                  <a:txBody>
                    <a:bodyPr/>
                    <a:lstStyle/>
                    <a:p>
                      <a:endParaRPr lang="en-GB" sz="500" dirty="0"/>
                    </a:p>
                  </a:txBody>
                  <a:tcPr marL="8959" marR="8959" marT="8959" marB="0" anchor="b">
                    <a:noFill/>
                  </a:tcPr>
                </a:tc>
                <a:tc>
                  <a:txBody>
                    <a:bodyPr/>
                    <a:lstStyle/>
                    <a:p>
                      <a:pPr algn="r" fontAlgn="b"/>
                      <a:r>
                        <a:rPr lang="en-GB" sz="500" u="none" strike="noStrike" dirty="0">
                          <a:effectLst/>
                          <a:latin typeface="+mn-lt"/>
                        </a:rPr>
                        <a:t> </a:t>
                      </a:r>
                      <a:endParaRPr lang="en-GB" sz="500" b="0" i="0" u="none" strike="noStrike" dirty="0">
                        <a:solidFill>
                          <a:srgbClr val="000000"/>
                        </a:solidFill>
                        <a:effectLst/>
                        <a:latin typeface="+mn-lt"/>
                      </a:endParaRPr>
                    </a:p>
                  </a:txBody>
                  <a:tcPr marL="8959" marR="107513" marT="8959" marB="0" anchor="b">
                    <a:noFill/>
                  </a:tcPr>
                </a:tc>
                <a:tc gridSpan="3">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lang="en-GB" sz="700" u="none" strike="noStrike" dirty="0">
                          <a:effectLst/>
                          <a:latin typeface="+mn-lt"/>
                        </a:rPr>
                        <a:t>Annualized</a:t>
                      </a:r>
                      <a:endParaRPr lang="en-GB" sz="700" b="0" i="1" u="none" strike="noStrike" dirty="0">
                        <a:solidFill>
                          <a:srgbClr val="000000"/>
                        </a:solidFill>
                        <a:effectLst/>
                        <a:latin typeface="+mn-lt"/>
                      </a:endParaRPr>
                    </a:p>
                  </a:txBody>
                  <a:tcPr marL="0" marR="0" marT="8959"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dirty="0">
                          <a:effectLst/>
                          <a:latin typeface="+mn-lt"/>
                        </a:rPr>
                        <a:t>Annualized</a:t>
                      </a:r>
                      <a:endParaRPr lang="en-GB" sz="800" b="0" i="1" u="none" strike="noStrike" dirty="0">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190668">
                <a:tc>
                  <a:txBody>
                    <a:bodyPr/>
                    <a:lstStyle/>
                    <a:p>
                      <a:pPr algn="l" fontAlgn="ctr"/>
                      <a:r>
                        <a:rPr lang="en-US" sz="800" b="0" i="0" u="none" strike="noStrike" dirty="0">
                          <a:solidFill>
                            <a:schemeClr val="dk1"/>
                          </a:solidFill>
                          <a:effectLst/>
                          <a:latin typeface="+mn-lt"/>
                        </a:rPr>
                        <a:t>Asset Class</a:t>
                      </a:r>
                      <a:endParaRPr lang="en-GB" sz="800" b="0" i="0" u="none" strike="noStrike" dirty="0">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dirty="0">
                          <a:solidFill>
                            <a:schemeClr val="dk1"/>
                          </a:solidFill>
                          <a:effectLst/>
                          <a:latin typeface="+mn-lt"/>
                        </a:rPr>
                        <a:t>1 Year</a:t>
                      </a:r>
                      <a:endParaRPr lang="en-GB" sz="800" b="0" i="0" u="none" strike="noStrike" dirty="0">
                        <a:solidFill>
                          <a:srgbClr val="000000"/>
                        </a:solidFill>
                        <a:effectLst/>
                        <a:latin typeface="+mn-lt"/>
                      </a:endParaRPr>
                    </a:p>
                  </a:txBody>
                  <a:tcPr marL="0" marR="0" marT="0" marB="0" anchor="ctr">
                    <a:solidFill>
                      <a:schemeClr val="bg1">
                        <a:lumMod val="85000"/>
                      </a:schemeClr>
                    </a:solidFill>
                  </a:tcPr>
                </a:tc>
                <a:tc>
                  <a:txBody>
                    <a:bodyPr/>
                    <a:lstStyle/>
                    <a:p>
                      <a:pPr algn="ctr" fontAlgn="ctr"/>
                      <a:r>
                        <a:rPr lang="en-GB" sz="800" u="none" strike="noStrike" dirty="0">
                          <a:effectLst/>
                          <a:latin typeface="+mn-lt"/>
                        </a:rPr>
                        <a:t>3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5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10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173311">
                <a:tc>
                  <a:txBody>
                    <a:bodyPr/>
                    <a:lstStyle/>
                    <a:p>
                      <a:pPr algn="l" fontAlgn="b"/>
                      <a:r>
                        <a:rPr lang="en-US" sz="800" b="0" i="0" u="none" strike="noStrike" kern="1200" dirty="0">
                          <a:solidFill>
                            <a:srgbClr val="000000"/>
                          </a:solidFill>
                          <a:effectLst/>
                          <a:latin typeface="+mn-lt"/>
                          <a:ea typeface="+mn-ea"/>
                          <a:cs typeface="+mn-cs"/>
                        </a:rPr>
                        <a:t>Bloomberg U.S. High Yield Corporate Bond Index</a:t>
                      </a:r>
                    </a:p>
                  </a:txBody>
                  <a:tcPr marL="46800" marR="7168" marT="7168" marB="0" anchor="ctr">
                    <a:noFill/>
                  </a:tcPr>
                </a:tc>
                <a:tc>
                  <a:txBody>
                    <a:bodyPr/>
                    <a:lstStyle/>
                    <a:p>
                      <a:pPr algn="r" fontAlgn="b"/>
                      <a:r>
                        <a:rPr lang="en-GB" sz="800" b="0" i="0" u="none" strike="noStrike" dirty="0">
                          <a:solidFill>
                            <a:schemeClr val="tx1"/>
                          </a:solidFill>
                          <a:effectLst/>
                          <a:latin typeface="+mn-lt"/>
                        </a:rPr>
                        <a:t>13.44</a:t>
                      </a:r>
                    </a:p>
                  </a:txBody>
                  <a:tcPr marL="0" marR="182880" marT="0" marB="0" anchor="ctr">
                    <a:noFill/>
                  </a:tcPr>
                </a:tc>
                <a:tc>
                  <a:txBody>
                    <a:bodyPr/>
                    <a:lstStyle/>
                    <a:p>
                      <a:pPr algn="r" fontAlgn="b"/>
                      <a:r>
                        <a:rPr lang="en-GB" sz="800" b="0" i="0" u="none" strike="noStrike">
                          <a:solidFill>
                            <a:schemeClr val="tx1"/>
                          </a:solidFill>
                          <a:effectLst/>
                          <a:latin typeface="+mn-lt"/>
                        </a:rPr>
                        <a:t>1.98</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5.37</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4.60</a:t>
                      </a:r>
                      <a:endParaRPr lang="en-GB" sz="800" b="0" i="0" u="none" strike="noStrike" dirty="0">
                        <a:solidFill>
                          <a:schemeClr val="tx1"/>
                        </a:solidFill>
                        <a:effectLst/>
                        <a:latin typeface="+mn-lt"/>
                      </a:endParaRPr>
                    </a:p>
                  </a:txBody>
                  <a:tcPr marL="0" marR="182880" marT="0" marB="0" anchor="ctr">
                    <a:noFill/>
                  </a:tcPr>
                </a:tc>
                <a:extLst>
                  <a:ext uri="{0D108BD9-81ED-4DB2-BD59-A6C34878D82A}">
                    <a16:rowId xmlns:a16="http://schemas.microsoft.com/office/drawing/2014/main" val="10003"/>
                  </a:ext>
                </a:extLst>
              </a:tr>
              <a:tr h="173311">
                <a:tc>
                  <a:txBody>
                    <a:bodyPr/>
                    <a:lstStyle/>
                    <a:p>
                      <a:pPr algn="l" fontAlgn="b"/>
                      <a:r>
                        <a:rPr lang="en-US" sz="800" b="0" i="0" u="none" strike="noStrike" kern="1200">
                          <a:solidFill>
                            <a:srgbClr val="000000"/>
                          </a:solidFill>
                          <a:effectLst/>
                          <a:latin typeface="+mn-lt"/>
                          <a:ea typeface="+mn-ea"/>
                          <a:cs typeface="+mn-cs"/>
                        </a:rPr>
                        <a:t>Bloomberg Municipal Bond Index</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chemeClr val="tx1"/>
                          </a:solidFill>
                          <a:effectLst/>
                          <a:latin typeface="+mn-lt"/>
                        </a:rPr>
                        <a:t>6.40</a:t>
                      </a:r>
                    </a:p>
                  </a:txBody>
                  <a:tcPr marL="0" marR="182880" marT="0" marB="0" anchor="ctr">
                    <a:noFill/>
                  </a:tcPr>
                </a:tc>
                <a:tc>
                  <a:txBody>
                    <a:bodyPr/>
                    <a:lstStyle/>
                    <a:p>
                      <a:pPr algn="r" fontAlgn="b"/>
                      <a:r>
                        <a:rPr lang="en-GB" sz="800" b="0" i="0" u="none" strike="noStrike">
                          <a:solidFill>
                            <a:srgbClr val="C00000"/>
                          </a:solidFill>
                          <a:effectLst/>
                          <a:latin typeface="+mn-lt"/>
                        </a:rPr>
                        <a:t>-0.40</a:t>
                      </a:r>
                      <a:endParaRPr lang="en-GB" sz="800" b="0" i="0" u="none" strike="noStrike" dirty="0">
                        <a:solidFill>
                          <a:srgbClr val="C00000"/>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2.25</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3.03</a:t>
                      </a:r>
                      <a:endParaRPr lang="en-GB" sz="800" b="0" i="0" u="none" strike="noStrike" dirty="0">
                        <a:solidFill>
                          <a:schemeClr val="tx1"/>
                        </a:solidFill>
                        <a:effectLst/>
                        <a:latin typeface="+mn-lt"/>
                      </a:endParaRPr>
                    </a:p>
                  </a:txBody>
                  <a:tcPr marL="0" marR="182880" marT="0" marB="0" anchor="ctr">
                    <a:noFill/>
                  </a:tcPr>
                </a:tc>
                <a:extLst>
                  <a:ext uri="{0D108BD9-81ED-4DB2-BD59-A6C34878D82A}">
                    <a16:rowId xmlns:a16="http://schemas.microsoft.com/office/drawing/2014/main" val="10004"/>
                  </a:ext>
                </a:extLst>
              </a:tr>
              <a:tr h="173311">
                <a:tc>
                  <a:txBody>
                    <a:bodyPr/>
                    <a:lstStyle/>
                    <a:p>
                      <a:pPr algn="l" fontAlgn="b"/>
                      <a:r>
                        <a:rPr lang="en-US" sz="800" b="0" i="0" u="none" strike="noStrike" kern="1200">
                          <a:solidFill>
                            <a:srgbClr val="000000"/>
                          </a:solidFill>
                          <a:effectLst/>
                          <a:latin typeface="+mn-lt"/>
                          <a:ea typeface="+mn-ea"/>
                          <a:cs typeface="+mn-cs"/>
                        </a:rPr>
                        <a:t>Bloomberg U.S. Aggregate Bond Index</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chemeClr val="tx1"/>
                          </a:solidFill>
                          <a:effectLst/>
                          <a:latin typeface="+mn-lt"/>
                        </a:rPr>
                        <a:t>5.53</a:t>
                      </a:r>
                    </a:p>
                  </a:txBody>
                  <a:tcPr marL="0" marR="182880" marT="0" marB="0" anchor="ctr">
                    <a:noFill/>
                  </a:tcPr>
                </a:tc>
                <a:tc>
                  <a:txBody>
                    <a:bodyPr/>
                    <a:lstStyle/>
                    <a:p>
                      <a:pPr algn="r" fontAlgn="b"/>
                      <a:r>
                        <a:rPr lang="en-GB" sz="800" b="0" i="0" u="none" strike="noStrike">
                          <a:solidFill>
                            <a:srgbClr val="C00000"/>
                          </a:solidFill>
                          <a:effectLst/>
                          <a:latin typeface="+mn-lt"/>
                        </a:rPr>
                        <a:t>-3.31</a:t>
                      </a:r>
                      <a:endParaRPr lang="en-GB" sz="800" b="0" i="0" u="none" strike="noStrike" dirty="0">
                        <a:solidFill>
                          <a:srgbClr val="C00000"/>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1.10</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1.81</a:t>
                      </a:r>
                      <a:endParaRPr lang="en-GB" sz="800" b="0" i="0" u="none" strike="noStrike" dirty="0">
                        <a:solidFill>
                          <a:schemeClr val="tx1"/>
                        </a:solidFill>
                        <a:effectLst/>
                        <a:latin typeface="+mn-lt"/>
                      </a:endParaRPr>
                    </a:p>
                  </a:txBody>
                  <a:tcPr marL="0" marR="182880" marT="0" marB="0" anchor="ctr">
                    <a:noFill/>
                  </a:tcPr>
                </a:tc>
                <a:extLst>
                  <a:ext uri="{0D108BD9-81ED-4DB2-BD59-A6C34878D82A}">
                    <a16:rowId xmlns:a16="http://schemas.microsoft.com/office/drawing/2014/main" val="4272147078"/>
                  </a:ext>
                </a:extLst>
              </a:tr>
              <a:tr h="173311">
                <a:tc>
                  <a:txBody>
                    <a:bodyPr/>
                    <a:lstStyle/>
                    <a:p>
                      <a:pPr algn="l" fontAlgn="b"/>
                      <a:r>
                        <a:rPr lang="en-US" sz="800" b="0" i="0" u="none" strike="noStrike" kern="1200">
                          <a:solidFill>
                            <a:srgbClr val="000000"/>
                          </a:solidFill>
                          <a:effectLst/>
                          <a:latin typeface="+mn-lt"/>
                          <a:ea typeface="+mn-ea"/>
                          <a:cs typeface="+mn-cs"/>
                        </a:rPr>
                        <a:t>FTSE World Government Bond Index 1-5 Years (hedged to USD)</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chemeClr val="tx1"/>
                          </a:solidFill>
                          <a:effectLst/>
                          <a:latin typeface="+mn-lt"/>
                        </a:rPr>
                        <a:t>5.26</a:t>
                      </a:r>
                    </a:p>
                  </a:txBody>
                  <a:tcPr marL="0" marR="182880" marT="0" marB="0" anchor="ctr">
                    <a:noFill/>
                  </a:tcPr>
                </a:tc>
                <a:tc>
                  <a:txBody>
                    <a:bodyPr/>
                    <a:lstStyle/>
                    <a:p>
                      <a:pPr algn="r" fontAlgn="b"/>
                      <a:r>
                        <a:rPr lang="en-GB" sz="800" b="0" i="0" u="none" strike="noStrike" dirty="0">
                          <a:solidFill>
                            <a:srgbClr val="C00000"/>
                          </a:solidFill>
                          <a:effectLst/>
                          <a:latin typeface="+mn-lt"/>
                        </a:rPr>
                        <a:t>-0.09</a:t>
                      </a:r>
                    </a:p>
                  </a:txBody>
                  <a:tcPr marL="0" marR="182880" marT="0" marB="0" anchor="ctr">
                    <a:noFill/>
                  </a:tcPr>
                </a:tc>
                <a:tc>
                  <a:txBody>
                    <a:bodyPr/>
                    <a:lstStyle/>
                    <a:p>
                      <a:pPr algn="r" fontAlgn="b"/>
                      <a:r>
                        <a:rPr lang="en-GB" sz="800" b="0" i="0" u="none" strike="noStrike">
                          <a:solidFill>
                            <a:schemeClr val="tx1"/>
                          </a:solidFill>
                          <a:effectLst/>
                          <a:latin typeface="+mn-lt"/>
                        </a:rPr>
                        <a:t>1.34</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1.44</a:t>
                      </a:r>
                      <a:endParaRPr lang="en-GB" sz="800" b="0" i="0" u="none" strike="noStrike" dirty="0">
                        <a:solidFill>
                          <a:schemeClr val="tx1"/>
                        </a:solidFill>
                        <a:effectLst/>
                        <a:latin typeface="+mn-lt"/>
                      </a:endParaRPr>
                    </a:p>
                  </a:txBody>
                  <a:tcPr marL="0" marR="182880" marT="0" marB="0" anchor="ctr">
                    <a:noFill/>
                  </a:tcPr>
                </a:tc>
                <a:extLst>
                  <a:ext uri="{0D108BD9-81ED-4DB2-BD59-A6C34878D82A}">
                    <a16:rowId xmlns:a16="http://schemas.microsoft.com/office/drawing/2014/main" val="78724785"/>
                  </a:ext>
                </a:extLst>
              </a:tr>
              <a:tr h="173311">
                <a:tc>
                  <a:txBody>
                    <a:bodyPr/>
                    <a:lstStyle/>
                    <a:p>
                      <a:pPr algn="l" fontAlgn="b"/>
                      <a:r>
                        <a:rPr lang="en-US" sz="800" b="0" i="0" u="none" strike="noStrike" kern="1200">
                          <a:solidFill>
                            <a:srgbClr val="000000"/>
                          </a:solidFill>
                          <a:effectLst/>
                          <a:latin typeface="+mn-lt"/>
                          <a:ea typeface="+mn-ea"/>
                          <a:cs typeface="+mn-cs"/>
                        </a:rPr>
                        <a:t>ICE BofA US 3-Month Treasury Bill Index</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chemeClr val="tx1"/>
                          </a:solidFill>
                          <a:effectLst/>
                          <a:latin typeface="+mn-lt"/>
                        </a:rPr>
                        <a:t>5.01</a:t>
                      </a:r>
                    </a:p>
                  </a:txBody>
                  <a:tcPr marL="0" marR="182880" marT="0" marB="0" anchor="ctr">
                    <a:noFill/>
                  </a:tcPr>
                </a:tc>
                <a:tc>
                  <a:txBody>
                    <a:bodyPr/>
                    <a:lstStyle/>
                    <a:p>
                      <a:pPr algn="r" fontAlgn="b"/>
                      <a:r>
                        <a:rPr lang="en-GB" sz="800" b="0" i="0" u="none" strike="noStrike" dirty="0">
                          <a:solidFill>
                            <a:schemeClr val="tx1"/>
                          </a:solidFill>
                          <a:effectLst/>
                          <a:latin typeface="+mn-lt"/>
                        </a:rPr>
                        <a:t>2.15</a:t>
                      </a:r>
                    </a:p>
                  </a:txBody>
                  <a:tcPr marL="0" marR="182880" marT="0" marB="0" anchor="ctr">
                    <a:noFill/>
                  </a:tcPr>
                </a:tc>
                <a:tc>
                  <a:txBody>
                    <a:bodyPr/>
                    <a:lstStyle/>
                    <a:p>
                      <a:pPr algn="r" fontAlgn="b"/>
                      <a:r>
                        <a:rPr lang="en-GB" sz="800" b="0" i="0" u="none" strike="noStrike">
                          <a:solidFill>
                            <a:schemeClr val="tx1"/>
                          </a:solidFill>
                          <a:effectLst/>
                          <a:latin typeface="+mn-lt"/>
                        </a:rPr>
                        <a:t>1.88</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dirty="0">
                          <a:solidFill>
                            <a:schemeClr val="tx1"/>
                          </a:solidFill>
                          <a:effectLst/>
                          <a:latin typeface="+mn-lt"/>
                        </a:rPr>
                        <a:t>1.25</a:t>
                      </a:r>
                    </a:p>
                  </a:txBody>
                  <a:tcPr marL="0" marR="182880" marT="0" marB="0" anchor="ctr">
                    <a:noFill/>
                  </a:tcPr>
                </a:tc>
                <a:extLst>
                  <a:ext uri="{0D108BD9-81ED-4DB2-BD59-A6C34878D82A}">
                    <a16:rowId xmlns:a16="http://schemas.microsoft.com/office/drawing/2014/main" val="549291973"/>
                  </a:ext>
                </a:extLst>
              </a:tr>
              <a:tr h="173311">
                <a:tc>
                  <a:txBody>
                    <a:bodyPr/>
                    <a:lstStyle/>
                    <a:p>
                      <a:pPr algn="l" fontAlgn="b"/>
                      <a:r>
                        <a:rPr lang="en-US" sz="800" b="0" i="0" u="none" strike="noStrike" kern="1200">
                          <a:solidFill>
                            <a:srgbClr val="000000"/>
                          </a:solidFill>
                          <a:effectLst/>
                          <a:latin typeface="+mn-lt"/>
                          <a:ea typeface="+mn-ea"/>
                          <a:cs typeface="+mn-cs"/>
                        </a:rPr>
                        <a:t>FTSE World Government Bond Index 1-5 Years</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chemeClr val="tx1"/>
                          </a:solidFill>
                          <a:effectLst/>
                          <a:latin typeface="+mn-lt"/>
                        </a:rPr>
                        <a:t>4.79</a:t>
                      </a:r>
                    </a:p>
                  </a:txBody>
                  <a:tcPr marL="0" marR="182880" marT="0" marB="0" anchor="ctr">
                    <a:noFill/>
                  </a:tcPr>
                </a:tc>
                <a:tc>
                  <a:txBody>
                    <a:bodyPr/>
                    <a:lstStyle/>
                    <a:p>
                      <a:pPr algn="r" fontAlgn="b"/>
                      <a:r>
                        <a:rPr lang="en-GB" sz="800" b="0" i="0" u="none" strike="noStrike" dirty="0">
                          <a:solidFill>
                            <a:srgbClr val="C00000"/>
                          </a:solidFill>
                          <a:effectLst/>
                          <a:latin typeface="+mn-lt"/>
                        </a:rPr>
                        <a:t>-2.95</a:t>
                      </a:r>
                    </a:p>
                  </a:txBody>
                  <a:tcPr marL="0" marR="182880" marT="0" marB="0" anchor="ctr">
                    <a:noFill/>
                  </a:tcPr>
                </a:tc>
                <a:tc>
                  <a:txBody>
                    <a:bodyPr/>
                    <a:lstStyle/>
                    <a:p>
                      <a:pPr algn="r" fontAlgn="b"/>
                      <a:r>
                        <a:rPr lang="en-GB" sz="800" b="0" i="0" u="none" strike="noStrike">
                          <a:solidFill>
                            <a:srgbClr val="C00000"/>
                          </a:solidFill>
                          <a:effectLst/>
                          <a:latin typeface="+mn-lt"/>
                        </a:rPr>
                        <a:t>-0.07</a:t>
                      </a:r>
                      <a:endParaRPr lang="en-GB" sz="800" b="0" i="0" u="none" strike="noStrike" dirty="0">
                        <a:solidFill>
                          <a:srgbClr val="C00000"/>
                        </a:solidFill>
                        <a:effectLst/>
                        <a:latin typeface="+mn-lt"/>
                      </a:endParaRPr>
                    </a:p>
                  </a:txBody>
                  <a:tcPr marL="0" marR="182880" marT="0" marB="0" anchor="ctr">
                    <a:noFill/>
                  </a:tcPr>
                </a:tc>
                <a:tc>
                  <a:txBody>
                    <a:bodyPr/>
                    <a:lstStyle/>
                    <a:p>
                      <a:pPr algn="r" fontAlgn="b"/>
                      <a:r>
                        <a:rPr lang="en-GB" sz="800" b="0" i="0" u="none" strike="noStrike" dirty="0">
                          <a:solidFill>
                            <a:srgbClr val="C00000"/>
                          </a:solidFill>
                          <a:effectLst/>
                          <a:latin typeface="+mn-lt"/>
                        </a:rPr>
                        <a:t>-0.44</a:t>
                      </a:r>
                    </a:p>
                  </a:txBody>
                  <a:tcPr marL="0" marR="182880" marT="0" marB="0" anchor="ctr">
                    <a:noFill/>
                  </a:tcPr>
                </a:tc>
                <a:extLst>
                  <a:ext uri="{0D108BD9-81ED-4DB2-BD59-A6C34878D82A}">
                    <a16:rowId xmlns:a16="http://schemas.microsoft.com/office/drawing/2014/main" val="4284189487"/>
                  </a:ext>
                </a:extLst>
              </a:tr>
              <a:tr h="173311">
                <a:tc>
                  <a:txBody>
                    <a:bodyPr/>
                    <a:lstStyle/>
                    <a:p>
                      <a:pPr algn="l" fontAlgn="b"/>
                      <a:r>
                        <a:rPr lang="en-US" sz="800" b="0" i="0" u="none" strike="noStrike" kern="1200">
                          <a:solidFill>
                            <a:srgbClr val="000000"/>
                          </a:solidFill>
                          <a:effectLst/>
                          <a:latin typeface="+mn-lt"/>
                          <a:ea typeface="+mn-ea"/>
                          <a:cs typeface="+mn-cs"/>
                        </a:rPr>
                        <a:t>ICE BofA 1-Year US Treasury Note Index</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chemeClr val="tx1"/>
                          </a:solidFill>
                          <a:effectLst/>
                          <a:latin typeface="+mn-lt"/>
                        </a:rPr>
                        <a:t>4.74</a:t>
                      </a:r>
                    </a:p>
                  </a:txBody>
                  <a:tcPr marL="0" marR="182880" marT="0" marB="0" anchor="ctr">
                    <a:noFill/>
                  </a:tcPr>
                </a:tc>
                <a:tc>
                  <a:txBody>
                    <a:bodyPr/>
                    <a:lstStyle/>
                    <a:p>
                      <a:pPr algn="r" fontAlgn="b"/>
                      <a:r>
                        <a:rPr lang="en-GB" sz="800" b="0" i="0" u="none" strike="noStrike" dirty="0">
                          <a:solidFill>
                            <a:schemeClr val="tx1"/>
                          </a:solidFill>
                          <a:effectLst/>
                          <a:latin typeface="+mn-lt"/>
                        </a:rPr>
                        <a:t>1.18</a:t>
                      </a:r>
                    </a:p>
                  </a:txBody>
                  <a:tcPr marL="0" marR="182880" marT="0" marB="0" anchor="ctr">
                    <a:noFill/>
                  </a:tcPr>
                </a:tc>
                <a:tc>
                  <a:txBody>
                    <a:bodyPr/>
                    <a:lstStyle/>
                    <a:p>
                      <a:pPr algn="r" fontAlgn="b"/>
                      <a:r>
                        <a:rPr lang="en-GB" sz="800" b="0" i="0" u="none" strike="noStrike" dirty="0">
                          <a:solidFill>
                            <a:schemeClr val="tx1"/>
                          </a:solidFill>
                          <a:effectLst/>
                          <a:latin typeface="+mn-lt"/>
                        </a:rPr>
                        <a:t>1.66</a:t>
                      </a:r>
                    </a:p>
                  </a:txBody>
                  <a:tcPr marL="0" marR="182880" marT="0" marB="0" anchor="ctr">
                    <a:noFill/>
                  </a:tcPr>
                </a:tc>
                <a:tc>
                  <a:txBody>
                    <a:bodyPr/>
                    <a:lstStyle/>
                    <a:p>
                      <a:pPr algn="r" fontAlgn="b"/>
                      <a:r>
                        <a:rPr lang="en-GB" sz="800" b="0" i="0" u="none" strike="noStrike" dirty="0">
                          <a:solidFill>
                            <a:schemeClr val="tx1"/>
                          </a:solidFill>
                          <a:effectLst/>
                          <a:latin typeface="+mn-lt"/>
                        </a:rPr>
                        <a:t>1.18</a:t>
                      </a:r>
                    </a:p>
                  </a:txBody>
                  <a:tcPr marL="0" marR="182880" marT="0" marB="0" anchor="ctr">
                    <a:noFill/>
                  </a:tcPr>
                </a:tc>
                <a:extLst>
                  <a:ext uri="{0D108BD9-81ED-4DB2-BD59-A6C34878D82A}">
                    <a16:rowId xmlns:a16="http://schemas.microsoft.com/office/drawing/2014/main" val="655811284"/>
                  </a:ext>
                </a:extLst>
              </a:tr>
              <a:tr h="173311">
                <a:tc>
                  <a:txBody>
                    <a:bodyPr/>
                    <a:lstStyle/>
                    <a:p>
                      <a:pPr algn="l" fontAlgn="b"/>
                      <a:r>
                        <a:rPr lang="en-US" sz="800" b="0" i="0" u="none" strike="noStrike" kern="1200">
                          <a:solidFill>
                            <a:srgbClr val="000000"/>
                          </a:solidFill>
                          <a:effectLst/>
                          <a:latin typeface="+mn-lt"/>
                          <a:ea typeface="+mn-ea"/>
                          <a:cs typeface="+mn-cs"/>
                        </a:rPr>
                        <a:t>Bloomberg U.S. TIPS Index</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a:solidFill>
                            <a:schemeClr val="tx1"/>
                          </a:solidFill>
                          <a:effectLst/>
                          <a:latin typeface="+mn-lt"/>
                        </a:rPr>
                        <a:t>3.90</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dirty="0">
                          <a:solidFill>
                            <a:srgbClr val="C00000"/>
                          </a:solidFill>
                          <a:effectLst/>
                          <a:latin typeface="+mn-lt"/>
                        </a:rPr>
                        <a:t>-1.00</a:t>
                      </a:r>
                    </a:p>
                  </a:txBody>
                  <a:tcPr marL="0" marR="182880" marT="0" marB="0" anchor="ctr">
                    <a:noFill/>
                  </a:tcPr>
                </a:tc>
                <a:tc>
                  <a:txBody>
                    <a:bodyPr/>
                    <a:lstStyle/>
                    <a:p>
                      <a:pPr algn="r" fontAlgn="b"/>
                      <a:r>
                        <a:rPr lang="en-GB" sz="800" b="0" i="0" u="none" strike="noStrike" dirty="0">
                          <a:solidFill>
                            <a:schemeClr val="tx1"/>
                          </a:solidFill>
                          <a:effectLst/>
                          <a:latin typeface="+mn-lt"/>
                        </a:rPr>
                        <a:t>3.15</a:t>
                      </a:r>
                    </a:p>
                  </a:txBody>
                  <a:tcPr marL="0" marR="182880" marT="0" marB="0" anchor="ctr">
                    <a:noFill/>
                  </a:tcPr>
                </a:tc>
                <a:tc>
                  <a:txBody>
                    <a:bodyPr/>
                    <a:lstStyle/>
                    <a:p>
                      <a:pPr algn="r" fontAlgn="b"/>
                      <a:r>
                        <a:rPr lang="en-GB" sz="800" b="0" i="0" u="none" strike="noStrike" dirty="0">
                          <a:solidFill>
                            <a:schemeClr val="tx1"/>
                          </a:solidFill>
                          <a:effectLst/>
                          <a:latin typeface="+mn-lt"/>
                        </a:rPr>
                        <a:t>2.42</a:t>
                      </a:r>
                    </a:p>
                  </a:txBody>
                  <a:tcPr marL="0" marR="182880" marT="0" marB="0" anchor="ctr">
                    <a:noFill/>
                  </a:tcPr>
                </a:tc>
                <a:extLst>
                  <a:ext uri="{0D108BD9-81ED-4DB2-BD59-A6C34878D82A}">
                    <a16:rowId xmlns:a16="http://schemas.microsoft.com/office/drawing/2014/main" val="1488062421"/>
                  </a:ext>
                </a:extLst>
              </a:tr>
              <a:tr h="173311">
                <a:tc>
                  <a:txBody>
                    <a:bodyPr/>
                    <a:lstStyle/>
                    <a:p>
                      <a:pPr algn="l" fontAlgn="b"/>
                      <a:r>
                        <a:rPr lang="en-US" sz="800" b="0" i="0" u="none" strike="noStrike" kern="1200">
                          <a:solidFill>
                            <a:srgbClr val="000000"/>
                          </a:solidFill>
                          <a:effectLst/>
                          <a:latin typeface="+mn-lt"/>
                          <a:ea typeface="+mn-ea"/>
                          <a:cs typeface="+mn-cs"/>
                        </a:rPr>
                        <a:t>Bloomberg U.S. Government Bond Index Long</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a:solidFill>
                            <a:schemeClr val="tx1"/>
                          </a:solidFill>
                          <a:effectLst/>
                          <a:latin typeface="+mn-lt"/>
                        </a:rPr>
                        <a:t>3.11</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dirty="0">
                          <a:solidFill>
                            <a:srgbClr val="C00000"/>
                          </a:solidFill>
                          <a:effectLst/>
                          <a:latin typeface="+mn-lt"/>
                        </a:rPr>
                        <a:t>-11.35</a:t>
                      </a:r>
                    </a:p>
                  </a:txBody>
                  <a:tcPr marL="0" marR="182880" marT="0" marB="0" anchor="ctr">
                    <a:noFill/>
                  </a:tcPr>
                </a:tc>
                <a:tc>
                  <a:txBody>
                    <a:bodyPr/>
                    <a:lstStyle/>
                    <a:p>
                      <a:pPr algn="r" fontAlgn="b"/>
                      <a:r>
                        <a:rPr lang="en-GB" sz="800" b="0" i="0" u="none" strike="noStrike" dirty="0">
                          <a:solidFill>
                            <a:srgbClr val="C00000"/>
                          </a:solidFill>
                          <a:effectLst/>
                          <a:latin typeface="+mn-lt"/>
                        </a:rPr>
                        <a:t>-1.23</a:t>
                      </a:r>
                    </a:p>
                  </a:txBody>
                  <a:tcPr marL="0" marR="182880" marT="0" marB="0" anchor="ctr">
                    <a:noFill/>
                  </a:tcPr>
                </a:tc>
                <a:tc>
                  <a:txBody>
                    <a:bodyPr/>
                    <a:lstStyle/>
                    <a:p>
                      <a:pPr algn="r" fontAlgn="b"/>
                      <a:r>
                        <a:rPr lang="en-GB" sz="800" b="0" i="0" u="none" strike="noStrike" dirty="0">
                          <a:solidFill>
                            <a:schemeClr val="tx1"/>
                          </a:solidFill>
                          <a:effectLst/>
                          <a:latin typeface="+mn-lt"/>
                        </a:rPr>
                        <a:t>2.27</a:t>
                      </a:r>
                    </a:p>
                  </a:txBody>
                  <a:tcPr marL="0" marR="182880" marT="0" marB="0" anchor="ctr">
                    <a:noFill/>
                  </a:tcPr>
                </a:tc>
                <a:extLst>
                  <a:ext uri="{0D108BD9-81ED-4DB2-BD59-A6C34878D82A}">
                    <a16:rowId xmlns:a16="http://schemas.microsoft.com/office/drawing/2014/main" val="150157158"/>
                  </a:ext>
                </a:extLst>
              </a:tr>
            </a:tbl>
          </a:graphicData>
        </a:graphic>
      </p:graphicFrame>
      <p:cxnSp>
        <p:nvCxnSpPr>
          <p:cNvPr id="38" name="Straight Connector 37">
            <a:extLst>
              <a:ext uri="{FF2B5EF4-FFF2-40B4-BE49-F238E27FC236}">
                <a16:creationId xmlns:a16="http://schemas.microsoft.com/office/drawing/2014/main" id="{B63DE7A4-A32A-4217-83DA-227D816A1525}"/>
              </a:ext>
            </a:extLst>
          </p:cNvPr>
          <p:cNvCxnSpPr>
            <a:cxnSpLocks/>
          </p:cNvCxnSpPr>
          <p:nvPr/>
        </p:nvCxnSpPr>
        <p:spPr>
          <a:xfrm>
            <a:off x="3475626" y="4799625"/>
            <a:ext cx="6049374"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734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Straight Connector 27"/>
          <p:cNvCxnSpPr>
            <a:cxnSpLocks/>
          </p:cNvCxnSpPr>
          <p:nvPr/>
        </p:nvCxnSpPr>
        <p:spPr>
          <a:xfrm>
            <a:off x="3306674" y="1791797"/>
            <a:ext cx="0" cy="5423153"/>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dirty="0">
                <a:solidFill>
                  <a:schemeClr val="tx1"/>
                </a:solidFill>
              </a:rPr>
              <a:t>Global Fixed Income</a:t>
            </a:r>
          </a:p>
        </p:txBody>
      </p:sp>
      <p:sp>
        <p:nvSpPr>
          <p:cNvPr id="4" name="Slide Number Placeholder 3"/>
          <p:cNvSpPr>
            <a:spLocks noGrp="1"/>
          </p:cNvSpPr>
          <p:nvPr>
            <p:ph type="sldNum" sz="quarter" idx="12"/>
          </p:nvPr>
        </p:nvSpPr>
        <p:spPr/>
        <p:txBody>
          <a:bodyPr/>
          <a:lstStyle/>
          <a:p>
            <a:pPr lvl="0"/>
            <a:fld id="{66F6FF41-5833-4EBF-9145-362BCED2914A}" type="slidenum">
              <a:rPr lang="en-US" noProof="0" smtClean="0"/>
              <a:pPr lvl="0"/>
              <a:t>11</a:t>
            </a:fld>
            <a:endParaRPr lang="en-US" noProof="0" dirty="0"/>
          </a:p>
        </p:txBody>
      </p:sp>
      <p:pic>
        <p:nvPicPr>
          <p:cNvPr id="5" name="Picture Placeholder 4" descr="A close-up of a logo&#10;&#10;Description automatically generated">
            <a:extLst>
              <a:ext uri="{FF2B5EF4-FFF2-40B4-BE49-F238E27FC236}">
                <a16:creationId xmlns:a16="http://schemas.microsoft.com/office/drawing/2014/main" id="{7167C8F9-3705-0341-608B-825C97251E6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3023" b="3023"/>
          <a:stretch>
            <a:fillRect/>
          </a:stretch>
        </p:blipFill>
        <p:spPr/>
      </p:pic>
      <p:sp>
        <p:nvSpPr>
          <p:cNvPr id="31" name="Text Placeholder 30"/>
          <p:cNvSpPr>
            <a:spLocks noGrp="1"/>
          </p:cNvSpPr>
          <p:nvPr>
            <p:ph type="body" sz="quarter" idx="15"/>
          </p:nvPr>
        </p:nvSpPr>
        <p:spPr/>
        <p:txBody>
          <a:bodyPr/>
          <a:lstStyle/>
          <a:p>
            <a:r>
              <a:rPr lang="en-US" dirty="0"/>
              <a:t>One basis point (bps) equals 0.01%. Source: ICE BofA government yield. ICE BofA index data © 2024 ICE Data Indices, LLC.</a:t>
            </a:r>
          </a:p>
        </p:txBody>
      </p:sp>
      <p:sp>
        <p:nvSpPr>
          <p:cNvPr id="7" name="Text Placeholder 6"/>
          <p:cNvSpPr>
            <a:spLocks noGrp="1"/>
          </p:cNvSpPr>
          <p:nvPr>
            <p:ph type="body" sz="quarter" idx="14"/>
          </p:nvPr>
        </p:nvSpPr>
        <p:spPr/>
        <p:txBody>
          <a:bodyPr/>
          <a:lstStyle/>
          <a:p>
            <a:r>
              <a:rPr lang="en-US" dirty="0"/>
              <a:t>2023 yield curves</a:t>
            </a:r>
          </a:p>
        </p:txBody>
      </p:sp>
      <p:sp>
        <p:nvSpPr>
          <p:cNvPr id="9" name="Text Placeholder 8"/>
          <p:cNvSpPr>
            <a:spLocks noGrp="1"/>
          </p:cNvSpPr>
          <p:nvPr>
            <p:ph type="body" sz="quarter" idx="20"/>
          </p:nvPr>
        </p:nvSpPr>
        <p:spPr>
          <a:xfrm>
            <a:off x="602293" y="1709909"/>
            <a:ext cx="2331791" cy="3205600"/>
          </a:xfrm>
        </p:spPr>
        <p:txBody>
          <a:bodyPr/>
          <a:lstStyle/>
          <a:p>
            <a:pPr>
              <a:lnSpc>
                <a:spcPts val="1200"/>
              </a:lnSpc>
            </a:pPr>
            <a:r>
              <a:rPr lang="en-US" sz="900" dirty="0"/>
              <a:t>Interest rate changes were mixed within global developed markets for the year. In Japan, short-term interest rates decreased while longer-term interest rates generally increased. In Germany, Canada, and Australia, short-term interest rates increased while longer-term interest rates generally decreased. In the UK, interest rate changes were mixed.</a:t>
            </a:r>
          </a:p>
          <a:p>
            <a:pPr>
              <a:lnSpc>
                <a:spcPts val="1200"/>
              </a:lnSpc>
            </a:pPr>
            <a:r>
              <a:rPr lang="en-US" sz="900" dirty="0"/>
              <a:t>Realized term premiums were generally positive within global developed markets, as longer-term bonds generally outperformed shorter-term bonds.</a:t>
            </a:r>
          </a:p>
          <a:p>
            <a:pPr>
              <a:lnSpc>
                <a:spcPts val="1200"/>
              </a:lnSpc>
            </a:pPr>
            <a:r>
              <a:rPr lang="en-US" sz="900" dirty="0"/>
              <a:t>In Japan, ultrashort-term nominal interest rates were negative. In the UK, Germany, Canada, and Australia, the short-term segment of the yield curve inverted.</a:t>
            </a:r>
          </a:p>
        </p:txBody>
      </p:sp>
      <p:graphicFrame>
        <p:nvGraphicFramePr>
          <p:cNvPr id="23" name="Chart 22">
            <a:extLst>
              <a:ext uri="{FF2B5EF4-FFF2-40B4-BE49-F238E27FC236}">
                <a16:creationId xmlns:a16="http://schemas.microsoft.com/office/drawing/2014/main" id="{999257CB-79D0-4805-AEBB-C908DE512065}"/>
              </a:ext>
            </a:extLst>
          </p:cNvPr>
          <p:cNvGraphicFramePr/>
          <p:nvPr>
            <p:extLst>
              <p:ext uri="{D42A27DB-BD31-4B8C-83A1-F6EECF244321}">
                <p14:modId xmlns:p14="http://schemas.microsoft.com/office/powerpoint/2010/main" val="3462329668"/>
              </p:ext>
            </p:extLst>
          </p:nvPr>
        </p:nvGraphicFramePr>
        <p:xfrm>
          <a:off x="3436774" y="2042771"/>
          <a:ext cx="2901043" cy="151994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4" name="Chart 63">
            <a:extLst>
              <a:ext uri="{FF2B5EF4-FFF2-40B4-BE49-F238E27FC236}">
                <a16:creationId xmlns:a16="http://schemas.microsoft.com/office/drawing/2014/main" id="{89C0335B-81BF-4AA8-AF30-7E28C70D3525}"/>
              </a:ext>
            </a:extLst>
          </p:cNvPr>
          <p:cNvGraphicFramePr/>
          <p:nvPr>
            <p:extLst>
              <p:ext uri="{D42A27DB-BD31-4B8C-83A1-F6EECF244321}">
                <p14:modId xmlns:p14="http://schemas.microsoft.com/office/powerpoint/2010/main" val="749303413"/>
              </p:ext>
            </p:extLst>
          </p:nvPr>
        </p:nvGraphicFramePr>
        <p:xfrm>
          <a:off x="6624371" y="2042771"/>
          <a:ext cx="2901043" cy="151790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Object 16">
            <a:extLst>
              <a:ext uri="{FF2B5EF4-FFF2-40B4-BE49-F238E27FC236}">
                <a16:creationId xmlns:a16="http://schemas.microsoft.com/office/drawing/2014/main" id="{9069ACB1-B7FE-447E-92AA-28C5E6F1D3B7}"/>
              </a:ext>
            </a:extLst>
          </p:cNvPr>
          <p:cNvGraphicFramePr>
            <a:graphicFrameLocks noChangeAspect="1"/>
          </p:cNvGraphicFramePr>
          <p:nvPr>
            <p:extLst>
              <p:ext uri="{D42A27DB-BD31-4B8C-83A1-F6EECF244321}">
                <p14:modId xmlns:p14="http://schemas.microsoft.com/office/powerpoint/2010/main" val="3260545287"/>
              </p:ext>
            </p:extLst>
          </p:nvPr>
        </p:nvGraphicFramePr>
        <p:xfrm>
          <a:off x="4447536" y="3488570"/>
          <a:ext cx="1228725" cy="390525"/>
        </p:xfrm>
        <a:graphic>
          <a:graphicData uri="http://schemas.openxmlformats.org/presentationml/2006/ole">
            <mc:AlternateContent xmlns:mc="http://schemas.openxmlformats.org/markup-compatibility/2006">
              <mc:Choice xmlns:v="urn:schemas-microsoft-com:vml" Requires="v">
                <p:oleObj name="Worksheet" r:id="rId6" imgW="1228835" imgH="390420" progId="Excel.Sheet.12">
                  <p:embed/>
                </p:oleObj>
              </mc:Choice>
              <mc:Fallback>
                <p:oleObj name="Worksheet" r:id="rId6" imgW="1228835" imgH="390420" progId="Excel.Sheet.12">
                  <p:embed/>
                  <p:pic>
                    <p:nvPicPr>
                      <p:cNvPr id="17" name="Object 16">
                        <a:extLst>
                          <a:ext uri="{FF2B5EF4-FFF2-40B4-BE49-F238E27FC236}">
                            <a16:creationId xmlns:a16="http://schemas.microsoft.com/office/drawing/2014/main" id="{9069ACB1-B7FE-447E-92AA-28C5E6F1D3B7}"/>
                          </a:ext>
                        </a:extLst>
                      </p:cNvPr>
                      <p:cNvPicPr/>
                      <p:nvPr/>
                    </p:nvPicPr>
                    <p:blipFill>
                      <a:blip r:embed="rId7"/>
                      <a:stretch>
                        <a:fillRect/>
                      </a:stretch>
                    </p:blipFill>
                    <p:spPr>
                      <a:xfrm>
                        <a:off x="4447536" y="3488570"/>
                        <a:ext cx="1228725" cy="390525"/>
                      </a:xfrm>
                      <a:prstGeom prst="rect">
                        <a:avLst/>
                      </a:prstGeom>
                    </p:spPr>
                  </p:pic>
                </p:oleObj>
              </mc:Fallback>
            </mc:AlternateContent>
          </a:graphicData>
        </a:graphic>
      </p:graphicFrame>
      <p:graphicFrame>
        <p:nvGraphicFramePr>
          <p:cNvPr id="66" name="Object 65">
            <a:extLst>
              <a:ext uri="{FF2B5EF4-FFF2-40B4-BE49-F238E27FC236}">
                <a16:creationId xmlns:a16="http://schemas.microsoft.com/office/drawing/2014/main" id="{96DC9685-CC76-4242-B0AD-160AA94E121E}"/>
              </a:ext>
            </a:extLst>
          </p:cNvPr>
          <p:cNvGraphicFramePr>
            <a:graphicFrameLocks noChangeAspect="1"/>
          </p:cNvGraphicFramePr>
          <p:nvPr>
            <p:extLst>
              <p:ext uri="{D42A27DB-BD31-4B8C-83A1-F6EECF244321}">
                <p14:modId xmlns:p14="http://schemas.microsoft.com/office/powerpoint/2010/main" val="379832516"/>
              </p:ext>
            </p:extLst>
          </p:nvPr>
        </p:nvGraphicFramePr>
        <p:xfrm>
          <a:off x="4447536" y="3488570"/>
          <a:ext cx="1228725" cy="390525"/>
        </p:xfrm>
        <a:graphic>
          <a:graphicData uri="http://schemas.openxmlformats.org/presentationml/2006/ole">
            <mc:AlternateContent xmlns:mc="http://schemas.openxmlformats.org/markup-compatibility/2006">
              <mc:Choice xmlns:v="urn:schemas-microsoft-com:vml" Requires="v">
                <p:oleObj name="Worksheet" r:id="rId8" imgW="1228835" imgH="390420" progId="Excel.Sheet.12">
                  <p:embed/>
                </p:oleObj>
              </mc:Choice>
              <mc:Fallback>
                <p:oleObj name="Worksheet" r:id="rId8" imgW="1228835" imgH="390420" progId="Excel.Sheet.12">
                  <p:embed/>
                  <p:pic>
                    <p:nvPicPr>
                      <p:cNvPr id="66" name="Object 65">
                        <a:extLst>
                          <a:ext uri="{FF2B5EF4-FFF2-40B4-BE49-F238E27FC236}">
                            <a16:creationId xmlns:a16="http://schemas.microsoft.com/office/drawing/2014/main" id="{96DC9685-CC76-4242-B0AD-160AA94E121E}"/>
                          </a:ext>
                        </a:extLst>
                      </p:cNvPr>
                      <p:cNvPicPr/>
                      <p:nvPr/>
                    </p:nvPicPr>
                    <p:blipFill>
                      <a:blip r:embed="rId7"/>
                      <a:stretch>
                        <a:fillRect/>
                      </a:stretch>
                    </p:blipFill>
                    <p:spPr>
                      <a:xfrm>
                        <a:off x="4447536" y="3488570"/>
                        <a:ext cx="1228725" cy="390525"/>
                      </a:xfrm>
                      <a:prstGeom prst="rect">
                        <a:avLst/>
                      </a:prstGeom>
                    </p:spPr>
                  </p:pic>
                </p:oleObj>
              </mc:Fallback>
            </mc:AlternateContent>
          </a:graphicData>
        </a:graphic>
      </p:graphicFrame>
      <p:graphicFrame>
        <p:nvGraphicFramePr>
          <p:cNvPr id="68" name="Table 67">
            <a:extLst>
              <a:ext uri="{FF2B5EF4-FFF2-40B4-BE49-F238E27FC236}">
                <a16:creationId xmlns:a16="http://schemas.microsoft.com/office/drawing/2014/main" id="{8C3EA26D-0661-4638-87F5-921DFFC11DC4}"/>
              </a:ext>
            </a:extLst>
          </p:cNvPr>
          <p:cNvGraphicFramePr>
            <a:graphicFrameLocks noGrp="1"/>
          </p:cNvGraphicFramePr>
          <p:nvPr>
            <p:extLst>
              <p:ext uri="{D42A27DB-BD31-4B8C-83A1-F6EECF244321}">
                <p14:modId xmlns:p14="http://schemas.microsoft.com/office/powerpoint/2010/main" val="3830657877"/>
              </p:ext>
            </p:extLst>
          </p:nvPr>
        </p:nvGraphicFramePr>
        <p:xfrm>
          <a:off x="3475982" y="1800542"/>
          <a:ext cx="2838451" cy="227965"/>
        </p:xfrm>
        <a:graphic>
          <a:graphicData uri="http://schemas.openxmlformats.org/drawingml/2006/table">
            <a:tbl>
              <a:tblPr firstRow="1" bandRow="1">
                <a:tableStyleId>{5C22544A-7EE6-4342-B048-85BDC9FD1C3A}</a:tableStyleId>
              </a:tblPr>
              <a:tblGrid>
                <a:gridCol w="2838451">
                  <a:extLst>
                    <a:ext uri="{9D8B030D-6E8A-4147-A177-3AD203B41FA5}">
                      <a16:colId xmlns:a16="http://schemas.microsoft.com/office/drawing/2014/main" val="973159359"/>
                    </a:ext>
                  </a:extLst>
                </a:gridCol>
              </a:tblGrid>
              <a:tr h="227965">
                <a:tc>
                  <a:txBody>
                    <a:bodyPr/>
                    <a:lstStyle/>
                    <a:p>
                      <a:r>
                        <a:rPr lang="en-US" sz="1000" b="1" dirty="0">
                          <a:solidFill>
                            <a:schemeClr val="accent1"/>
                          </a:solidFill>
                          <a:latin typeface="Arial" panose="020B0604020202020204" pitchFamily="34" charset="0"/>
                          <a:cs typeface="Arial" panose="020B0604020202020204" pitchFamily="34" charset="0"/>
                        </a:rPr>
                        <a:t>  </a:t>
                      </a:r>
                      <a:r>
                        <a:rPr lang="en-US" sz="1000" b="1" dirty="0">
                          <a:solidFill>
                            <a:schemeClr val="tx1"/>
                          </a:solidFill>
                          <a:latin typeface="Arial" panose="020B0604020202020204" pitchFamily="34" charset="0"/>
                          <a:cs typeface="Arial" panose="020B0604020202020204" pitchFamily="34" charset="0"/>
                        </a:rPr>
                        <a:t>US</a:t>
                      </a:r>
                    </a:p>
                  </a:txBody>
                  <a:tcPr marL="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77859364"/>
                  </a:ext>
                </a:extLst>
              </a:tr>
            </a:tbl>
          </a:graphicData>
        </a:graphic>
      </p:graphicFrame>
      <p:graphicFrame>
        <p:nvGraphicFramePr>
          <p:cNvPr id="71" name="Chart 70">
            <a:extLst>
              <a:ext uri="{FF2B5EF4-FFF2-40B4-BE49-F238E27FC236}">
                <a16:creationId xmlns:a16="http://schemas.microsoft.com/office/drawing/2014/main" id="{DB60CDF1-0A74-4C53-97D2-BB224EF9210B}"/>
              </a:ext>
            </a:extLst>
          </p:cNvPr>
          <p:cNvGraphicFramePr/>
          <p:nvPr>
            <p:extLst>
              <p:ext uri="{D42A27DB-BD31-4B8C-83A1-F6EECF244321}">
                <p14:modId xmlns:p14="http://schemas.microsoft.com/office/powerpoint/2010/main" val="929045495"/>
              </p:ext>
            </p:extLst>
          </p:nvPr>
        </p:nvGraphicFramePr>
        <p:xfrm>
          <a:off x="3436774" y="3877656"/>
          <a:ext cx="2901043" cy="1517904"/>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2" name="Chart 71">
            <a:extLst>
              <a:ext uri="{FF2B5EF4-FFF2-40B4-BE49-F238E27FC236}">
                <a16:creationId xmlns:a16="http://schemas.microsoft.com/office/drawing/2014/main" id="{9A10A462-F30C-429A-9EEE-54592F9B91E4}"/>
              </a:ext>
            </a:extLst>
          </p:cNvPr>
          <p:cNvGraphicFramePr/>
          <p:nvPr>
            <p:extLst>
              <p:ext uri="{D42A27DB-BD31-4B8C-83A1-F6EECF244321}">
                <p14:modId xmlns:p14="http://schemas.microsoft.com/office/powerpoint/2010/main" val="4186692582"/>
              </p:ext>
            </p:extLst>
          </p:nvPr>
        </p:nvGraphicFramePr>
        <p:xfrm>
          <a:off x="6624371" y="3877656"/>
          <a:ext cx="2901043" cy="1517904"/>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73" name="Table 72">
            <a:extLst>
              <a:ext uri="{FF2B5EF4-FFF2-40B4-BE49-F238E27FC236}">
                <a16:creationId xmlns:a16="http://schemas.microsoft.com/office/drawing/2014/main" id="{687052EE-66AE-454A-9588-5D5FA5849E66}"/>
              </a:ext>
            </a:extLst>
          </p:cNvPr>
          <p:cNvGraphicFramePr>
            <a:graphicFrameLocks noGrp="1"/>
          </p:cNvGraphicFramePr>
          <p:nvPr>
            <p:extLst>
              <p:ext uri="{D42A27DB-BD31-4B8C-83A1-F6EECF244321}">
                <p14:modId xmlns:p14="http://schemas.microsoft.com/office/powerpoint/2010/main" val="1233635966"/>
              </p:ext>
            </p:extLst>
          </p:nvPr>
        </p:nvGraphicFramePr>
        <p:xfrm>
          <a:off x="3475982" y="3641018"/>
          <a:ext cx="2838451" cy="227965"/>
        </p:xfrm>
        <a:graphic>
          <a:graphicData uri="http://schemas.openxmlformats.org/drawingml/2006/table">
            <a:tbl>
              <a:tblPr firstRow="1" bandRow="1">
                <a:tableStyleId>{5C22544A-7EE6-4342-B048-85BDC9FD1C3A}</a:tableStyleId>
              </a:tblPr>
              <a:tblGrid>
                <a:gridCol w="2838451">
                  <a:extLst>
                    <a:ext uri="{9D8B030D-6E8A-4147-A177-3AD203B41FA5}">
                      <a16:colId xmlns:a16="http://schemas.microsoft.com/office/drawing/2014/main" val="973159359"/>
                    </a:ext>
                  </a:extLst>
                </a:gridCol>
              </a:tblGrid>
              <a:tr h="227965">
                <a:tc>
                  <a:txBody>
                    <a:bodyPr/>
                    <a:lstStyle/>
                    <a:p>
                      <a:r>
                        <a:rPr lang="en-US" sz="1000" b="1" dirty="0">
                          <a:solidFill>
                            <a:schemeClr val="accent1"/>
                          </a:solidFill>
                          <a:latin typeface="Arial" panose="020B0604020202020204" pitchFamily="34" charset="0"/>
                          <a:cs typeface="Arial" panose="020B0604020202020204" pitchFamily="34" charset="0"/>
                        </a:rPr>
                        <a:t>  </a:t>
                      </a:r>
                      <a:r>
                        <a:rPr lang="en-US" sz="1000" b="1" dirty="0">
                          <a:solidFill>
                            <a:schemeClr val="tx1"/>
                          </a:solidFill>
                          <a:latin typeface="Arial" panose="020B0604020202020204" pitchFamily="34" charset="0"/>
                          <a:cs typeface="Arial" panose="020B0604020202020204" pitchFamily="34" charset="0"/>
                        </a:rPr>
                        <a:t>Germany</a:t>
                      </a:r>
                    </a:p>
                  </a:txBody>
                  <a:tcPr marL="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77859364"/>
                  </a:ext>
                </a:extLst>
              </a:tr>
            </a:tbl>
          </a:graphicData>
        </a:graphic>
      </p:graphicFrame>
      <p:graphicFrame>
        <p:nvGraphicFramePr>
          <p:cNvPr id="20" name="Object 19">
            <a:extLst>
              <a:ext uri="{FF2B5EF4-FFF2-40B4-BE49-F238E27FC236}">
                <a16:creationId xmlns:a16="http://schemas.microsoft.com/office/drawing/2014/main" id="{22EA3727-2218-4483-89F9-F887DE05F673}"/>
              </a:ext>
            </a:extLst>
          </p:cNvPr>
          <p:cNvGraphicFramePr>
            <a:graphicFrameLocks noChangeAspect="1"/>
          </p:cNvGraphicFramePr>
          <p:nvPr>
            <p:extLst>
              <p:ext uri="{D42A27DB-BD31-4B8C-83A1-F6EECF244321}">
                <p14:modId xmlns:p14="http://schemas.microsoft.com/office/powerpoint/2010/main" val="2660485158"/>
              </p:ext>
            </p:extLst>
          </p:nvPr>
        </p:nvGraphicFramePr>
        <p:xfrm>
          <a:off x="4447536" y="5368864"/>
          <a:ext cx="1228725" cy="390525"/>
        </p:xfrm>
        <a:graphic>
          <a:graphicData uri="http://schemas.openxmlformats.org/presentationml/2006/ole">
            <mc:AlternateContent xmlns:mc="http://schemas.openxmlformats.org/markup-compatibility/2006">
              <mc:Choice xmlns:v="urn:schemas-microsoft-com:vml" Requires="v">
                <p:oleObj name="Worksheet" r:id="rId6" imgW="1228835" imgH="390420" progId="Excel.Sheet.12">
                  <p:embed/>
                </p:oleObj>
              </mc:Choice>
              <mc:Fallback>
                <p:oleObj name="Worksheet" r:id="rId6" imgW="1228835" imgH="390420" progId="Excel.Sheet.12">
                  <p:embed/>
                  <p:pic>
                    <p:nvPicPr>
                      <p:cNvPr id="20" name="Object 19">
                        <a:extLst>
                          <a:ext uri="{FF2B5EF4-FFF2-40B4-BE49-F238E27FC236}">
                            <a16:creationId xmlns:a16="http://schemas.microsoft.com/office/drawing/2014/main" id="{22EA3727-2218-4483-89F9-F887DE05F673}"/>
                          </a:ext>
                        </a:extLst>
                      </p:cNvPr>
                      <p:cNvPicPr/>
                      <p:nvPr/>
                    </p:nvPicPr>
                    <p:blipFill>
                      <a:blip r:embed="rId7"/>
                      <a:stretch>
                        <a:fillRect/>
                      </a:stretch>
                    </p:blipFill>
                    <p:spPr>
                      <a:xfrm>
                        <a:off x="4447536" y="5368864"/>
                        <a:ext cx="1228725" cy="390525"/>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4B850B96-E986-41DB-931A-BD6B6B62C83B}"/>
              </a:ext>
            </a:extLst>
          </p:cNvPr>
          <p:cNvGraphicFramePr>
            <a:graphicFrameLocks noChangeAspect="1"/>
          </p:cNvGraphicFramePr>
          <p:nvPr>
            <p:extLst>
              <p:ext uri="{D42A27DB-BD31-4B8C-83A1-F6EECF244321}">
                <p14:modId xmlns:p14="http://schemas.microsoft.com/office/powerpoint/2010/main" val="1034981365"/>
              </p:ext>
            </p:extLst>
          </p:nvPr>
        </p:nvGraphicFramePr>
        <p:xfrm>
          <a:off x="4447536" y="5368864"/>
          <a:ext cx="1228725" cy="390525"/>
        </p:xfrm>
        <a:graphic>
          <a:graphicData uri="http://schemas.openxmlformats.org/presentationml/2006/ole">
            <mc:AlternateContent xmlns:mc="http://schemas.openxmlformats.org/markup-compatibility/2006">
              <mc:Choice xmlns:v="urn:schemas-microsoft-com:vml" Requires="v">
                <p:oleObj name="Worksheet" r:id="rId8" imgW="1228835" imgH="390420" progId="Excel.Sheet.12">
                  <p:embed/>
                </p:oleObj>
              </mc:Choice>
              <mc:Fallback>
                <p:oleObj name="Worksheet" r:id="rId8" imgW="1228835" imgH="390420" progId="Excel.Sheet.12">
                  <p:embed/>
                  <p:pic>
                    <p:nvPicPr>
                      <p:cNvPr id="21" name="Object 20">
                        <a:extLst>
                          <a:ext uri="{FF2B5EF4-FFF2-40B4-BE49-F238E27FC236}">
                            <a16:creationId xmlns:a16="http://schemas.microsoft.com/office/drawing/2014/main" id="{4B850B96-E986-41DB-931A-BD6B6B62C83B}"/>
                          </a:ext>
                        </a:extLst>
                      </p:cNvPr>
                      <p:cNvPicPr/>
                      <p:nvPr/>
                    </p:nvPicPr>
                    <p:blipFill>
                      <a:blip r:embed="rId7"/>
                      <a:stretch>
                        <a:fillRect/>
                      </a:stretch>
                    </p:blipFill>
                    <p:spPr>
                      <a:xfrm>
                        <a:off x="4447536" y="5368864"/>
                        <a:ext cx="1228725" cy="390525"/>
                      </a:xfrm>
                      <a:prstGeom prst="rect">
                        <a:avLst/>
                      </a:prstGeom>
                    </p:spPr>
                  </p:pic>
                </p:oleObj>
              </mc:Fallback>
            </mc:AlternateContent>
          </a:graphicData>
        </a:graphic>
      </p:graphicFrame>
      <p:graphicFrame>
        <p:nvGraphicFramePr>
          <p:cNvPr id="22" name="Chart 21">
            <a:extLst>
              <a:ext uri="{FF2B5EF4-FFF2-40B4-BE49-F238E27FC236}">
                <a16:creationId xmlns:a16="http://schemas.microsoft.com/office/drawing/2014/main" id="{4BAABCA2-5D2B-4ACF-A9A3-134D278F3D68}"/>
              </a:ext>
            </a:extLst>
          </p:cNvPr>
          <p:cNvGraphicFramePr/>
          <p:nvPr>
            <p:extLst>
              <p:ext uri="{D42A27DB-BD31-4B8C-83A1-F6EECF244321}">
                <p14:modId xmlns:p14="http://schemas.microsoft.com/office/powerpoint/2010/main" val="788389205"/>
              </p:ext>
            </p:extLst>
          </p:nvPr>
        </p:nvGraphicFramePr>
        <p:xfrm>
          <a:off x="3436774" y="5703870"/>
          <a:ext cx="2901043" cy="151790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4" name="Chart 23">
            <a:extLst>
              <a:ext uri="{FF2B5EF4-FFF2-40B4-BE49-F238E27FC236}">
                <a16:creationId xmlns:a16="http://schemas.microsoft.com/office/drawing/2014/main" id="{90975388-11E6-4403-8DC7-6BFB0252EC1F}"/>
              </a:ext>
            </a:extLst>
          </p:cNvPr>
          <p:cNvGraphicFramePr/>
          <p:nvPr>
            <p:extLst>
              <p:ext uri="{D42A27DB-BD31-4B8C-83A1-F6EECF244321}">
                <p14:modId xmlns:p14="http://schemas.microsoft.com/office/powerpoint/2010/main" val="23659785"/>
              </p:ext>
            </p:extLst>
          </p:nvPr>
        </p:nvGraphicFramePr>
        <p:xfrm>
          <a:off x="6624371" y="5703870"/>
          <a:ext cx="2901043" cy="1517904"/>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27" name="Table 26">
            <a:extLst>
              <a:ext uri="{FF2B5EF4-FFF2-40B4-BE49-F238E27FC236}">
                <a16:creationId xmlns:a16="http://schemas.microsoft.com/office/drawing/2014/main" id="{2A779335-BCC1-427C-9EFE-FD4F0CE86AA9}"/>
              </a:ext>
            </a:extLst>
          </p:cNvPr>
          <p:cNvGraphicFramePr>
            <a:graphicFrameLocks noGrp="1"/>
          </p:cNvGraphicFramePr>
          <p:nvPr>
            <p:extLst>
              <p:ext uri="{D42A27DB-BD31-4B8C-83A1-F6EECF244321}">
                <p14:modId xmlns:p14="http://schemas.microsoft.com/office/powerpoint/2010/main" val="1379574677"/>
              </p:ext>
            </p:extLst>
          </p:nvPr>
        </p:nvGraphicFramePr>
        <p:xfrm>
          <a:off x="3475982" y="5444021"/>
          <a:ext cx="2838451" cy="227965"/>
        </p:xfrm>
        <a:graphic>
          <a:graphicData uri="http://schemas.openxmlformats.org/drawingml/2006/table">
            <a:tbl>
              <a:tblPr firstRow="1" bandRow="1">
                <a:tableStyleId>{5C22544A-7EE6-4342-B048-85BDC9FD1C3A}</a:tableStyleId>
              </a:tblPr>
              <a:tblGrid>
                <a:gridCol w="2838451">
                  <a:extLst>
                    <a:ext uri="{9D8B030D-6E8A-4147-A177-3AD203B41FA5}">
                      <a16:colId xmlns:a16="http://schemas.microsoft.com/office/drawing/2014/main" val="973159359"/>
                    </a:ext>
                  </a:extLst>
                </a:gridCol>
              </a:tblGrid>
              <a:tr h="227965">
                <a:tc>
                  <a:txBody>
                    <a:bodyPr/>
                    <a:lstStyle/>
                    <a:p>
                      <a:r>
                        <a:rPr lang="en-US" sz="1000" b="1" dirty="0">
                          <a:solidFill>
                            <a:schemeClr val="accent1"/>
                          </a:solidFill>
                          <a:latin typeface="Arial" panose="020B0604020202020204" pitchFamily="34" charset="0"/>
                          <a:cs typeface="Arial" panose="020B0604020202020204" pitchFamily="34" charset="0"/>
                        </a:rPr>
                        <a:t>  </a:t>
                      </a:r>
                      <a:r>
                        <a:rPr lang="en-US" sz="1000" b="1" dirty="0">
                          <a:solidFill>
                            <a:schemeClr val="tx1"/>
                          </a:solidFill>
                          <a:latin typeface="Arial" panose="020B0604020202020204" pitchFamily="34" charset="0"/>
                          <a:cs typeface="Arial" panose="020B0604020202020204" pitchFamily="34" charset="0"/>
                        </a:rPr>
                        <a:t>Canada</a:t>
                      </a:r>
                    </a:p>
                  </a:txBody>
                  <a:tcPr marL="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077859364"/>
                  </a:ext>
                </a:extLst>
              </a:tr>
            </a:tbl>
          </a:graphicData>
        </a:graphic>
      </p:graphicFrame>
      <p:sp>
        <p:nvSpPr>
          <p:cNvPr id="29" name="Content Placeholder 9">
            <a:extLst>
              <a:ext uri="{FF2B5EF4-FFF2-40B4-BE49-F238E27FC236}">
                <a16:creationId xmlns:a16="http://schemas.microsoft.com/office/drawing/2014/main" id="{977A533D-4504-4F8B-BD3D-8B3E45B0F6F4}"/>
              </a:ext>
            </a:extLst>
          </p:cNvPr>
          <p:cNvSpPr txBox="1">
            <a:spLocks/>
          </p:cNvSpPr>
          <p:nvPr/>
        </p:nvSpPr>
        <p:spPr>
          <a:xfrm>
            <a:off x="594360" y="5648905"/>
            <a:ext cx="2679200" cy="234615"/>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950" b="1" dirty="0"/>
              <a:t>Changes in Yields (bps) since 12/31/2022</a:t>
            </a:r>
          </a:p>
        </p:txBody>
      </p:sp>
      <p:graphicFrame>
        <p:nvGraphicFramePr>
          <p:cNvPr id="32" name="Table 31">
            <a:extLst>
              <a:ext uri="{FF2B5EF4-FFF2-40B4-BE49-F238E27FC236}">
                <a16:creationId xmlns:a16="http://schemas.microsoft.com/office/drawing/2014/main" id="{32F819E1-97AF-48C2-90EB-7E4B3FCAAEF5}"/>
              </a:ext>
            </a:extLst>
          </p:cNvPr>
          <p:cNvGraphicFramePr>
            <a:graphicFrameLocks noGrp="1"/>
          </p:cNvGraphicFramePr>
          <p:nvPr>
            <p:extLst>
              <p:ext uri="{D42A27DB-BD31-4B8C-83A1-F6EECF244321}">
                <p14:modId xmlns:p14="http://schemas.microsoft.com/office/powerpoint/2010/main" val="2052792788"/>
              </p:ext>
            </p:extLst>
          </p:nvPr>
        </p:nvGraphicFramePr>
        <p:xfrm>
          <a:off x="683674" y="5889009"/>
          <a:ext cx="2449509" cy="1321440"/>
        </p:xfrm>
        <a:graphic>
          <a:graphicData uri="http://schemas.openxmlformats.org/drawingml/2006/table">
            <a:tbl>
              <a:tblPr>
                <a:tableStyleId>{5C22544A-7EE6-4342-B048-85BDC9FD1C3A}</a:tableStyleId>
              </a:tblPr>
              <a:tblGrid>
                <a:gridCol w="627189">
                  <a:extLst>
                    <a:ext uri="{9D8B030D-6E8A-4147-A177-3AD203B41FA5}">
                      <a16:colId xmlns:a16="http://schemas.microsoft.com/office/drawing/2014/main" val="20000"/>
                    </a:ext>
                  </a:extLst>
                </a:gridCol>
                <a:gridCol w="364464">
                  <a:extLst>
                    <a:ext uri="{9D8B030D-6E8A-4147-A177-3AD203B41FA5}">
                      <a16:colId xmlns:a16="http://schemas.microsoft.com/office/drawing/2014/main" val="851030634"/>
                    </a:ext>
                  </a:extLst>
                </a:gridCol>
                <a:gridCol w="364464">
                  <a:extLst>
                    <a:ext uri="{9D8B030D-6E8A-4147-A177-3AD203B41FA5}">
                      <a16:colId xmlns:a16="http://schemas.microsoft.com/office/drawing/2014/main" val="20001"/>
                    </a:ext>
                  </a:extLst>
                </a:gridCol>
                <a:gridCol w="364464">
                  <a:extLst>
                    <a:ext uri="{9D8B030D-6E8A-4147-A177-3AD203B41FA5}">
                      <a16:colId xmlns:a16="http://schemas.microsoft.com/office/drawing/2014/main" val="20003"/>
                    </a:ext>
                  </a:extLst>
                </a:gridCol>
                <a:gridCol w="364464">
                  <a:extLst>
                    <a:ext uri="{9D8B030D-6E8A-4147-A177-3AD203B41FA5}">
                      <a16:colId xmlns:a16="http://schemas.microsoft.com/office/drawing/2014/main" val="20004"/>
                    </a:ext>
                  </a:extLst>
                </a:gridCol>
                <a:gridCol w="364464">
                  <a:extLst>
                    <a:ext uri="{9D8B030D-6E8A-4147-A177-3AD203B41FA5}">
                      <a16:colId xmlns:a16="http://schemas.microsoft.com/office/drawing/2014/main" val="20005"/>
                    </a:ext>
                  </a:extLst>
                </a:gridCol>
              </a:tblGrid>
              <a:tr h="210312">
                <a:tc>
                  <a:txBody>
                    <a:bodyPr/>
                    <a:lstStyle/>
                    <a:p>
                      <a:pPr algn="l" fontAlgn="ctr"/>
                      <a:endParaRPr lang="en-GB" sz="800" b="0" i="0" u="none" strike="noStrike" dirty="0">
                        <a:solidFill>
                          <a:srgbClr val="000000"/>
                        </a:solidFill>
                        <a:effectLst/>
                        <a:latin typeface="+mn-lt"/>
                      </a:endParaRPr>
                    </a:p>
                  </a:txBody>
                  <a:tcPr marL="46800" marR="8959" marT="8959"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b="0" i="0" u="none" strike="noStrike" dirty="0">
                          <a:solidFill>
                            <a:srgbClr val="000000"/>
                          </a:solidFill>
                          <a:effectLst/>
                          <a:latin typeface="+mn-lt"/>
                        </a:rPr>
                        <a:t>1Y</a:t>
                      </a:r>
                    </a:p>
                  </a:txBody>
                  <a:tcPr marL="0" marR="45720" marT="0" marB="0" anchor="ctr">
                    <a:lnL w="12700" cmpd="sng">
                      <a:noFill/>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b="0" i="0" u="none" strike="noStrike" dirty="0">
                          <a:solidFill>
                            <a:schemeClr val="dk1"/>
                          </a:solidFill>
                          <a:effectLst/>
                          <a:latin typeface="+mn-lt"/>
                        </a:rPr>
                        <a:t>5Y</a:t>
                      </a:r>
                      <a:endParaRPr lang="en-GB" sz="800" b="0" i="0" u="none" strike="noStrike" dirty="0">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u="none" strike="noStrike" dirty="0">
                          <a:effectLst/>
                          <a:latin typeface="+mn-lt"/>
                        </a:rPr>
                        <a:t>10Y</a:t>
                      </a:r>
                      <a:endParaRPr lang="en-GB" sz="800" b="0" i="0" u="none" strike="noStrike" dirty="0">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u="none" strike="noStrike" dirty="0">
                          <a:effectLst/>
                          <a:latin typeface="+mn-lt"/>
                        </a:rPr>
                        <a:t>20Y</a:t>
                      </a:r>
                      <a:endParaRPr lang="en-GB" sz="800" b="0" i="0" u="none" strike="noStrike" dirty="0">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r" fontAlgn="ctr"/>
                      <a:r>
                        <a:rPr lang="en-GB" sz="800" u="none" strike="noStrike" dirty="0">
                          <a:effectLst/>
                          <a:latin typeface="+mn-lt"/>
                        </a:rPr>
                        <a:t>30Y</a:t>
                      </a:r>
                      <a:endParaRPr lang="en-GB" sz="800" b="0" i="0" u="none" strike="noStrike" dirty="0">
                        <a:solidFill>
                          <a:srgbClr val="000000"/>
                        </a:solidFill>
                        <a:effectLst/>
                        <a:latin typeface="+mn-lt"/>
                      </a:endParaRPr>
                    </a:p>
                  </a:txBody>
                  <a:tcPr marL="0" marR="45720" marT="0" marB="0" anchor="ctr">
                    <a:lnL w="635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185188">
                <a:tc>
                  <a:txBody>
                    <a:bodyPr/>
                    <a:lstStyle/>
                    <a:p>
                      <a:pPr algn="l" fontAlgn="b"/>
                      <a:r>
                        <a:rPr lang="en-GB" sz="800" b="0" i="0" u="none" strike="noStrike" kern="1200" dirty="0">
                          <a:solidFill>
                            <a:srgbClr val="000000"/>
                          </a:solidFill>
                          <a:effectLst/>
                          <a:latin typeface="+mn-lt"/>
                          <a:ea typeface="+mn-ea"/>
                          <a:cs typeface="+mn-cs"/>
                        </a:rPr>
                        <a:t>US</a:t>
                      </a:r>
                      <a:endParaRPr lang="en-US" sz="800" b="0" i="0" u="none" strike="noStrike" kern="1200" dirty="0">
                        <a:solidFill>
                          <a:srgbClr val="000000"/>
                        </a:solidFill>
                        <a:effectLst/>
                        <a:latin typeface="+mn-lt"/>
                        <a:ea typeface="+mn-ea"/>
                        <a:cs typeface="+mn-cs"/>
                      </a:endParaRPr>
                    </a:p>
                  </a:txBody>
                  <a:tcPr marL="46800" marR="7168" marT="7168" marB="0" anchor="ctr">
                    <a:lnT w="12700" cmpd="sng">
                      <a:noFill/>
                    </a:lnT>
                    <a:noFill/>
                  </a:tcPr>
                </a:tc>
                <a:tc>
                  <a:txBody>
                    <a:bodyPr/>
                    <a:lstStyle/>
                    <a:p>
                      <a:pPr algn="r" fontAlgn="b"/>
                      <a:r>
                        <a:rPr lang="en-GB" sz="800" b="0" i="0" u="none" strike="noStrike" dirty="0">
                          <a:solidFill>
                            <a:schemeClr val="tx1"/>
                          </a:solidFill>
                          <a:effectLst/>
                          <a:latin typeface="+mn-lt"/>
                        </a:rPr>
                        <a:t>6.4</a:t>
                      </a:r>
                    </a:p>
                  </a:txBody>
                  <a:tcPr marL="0" marR="45720" marT="0" marB="0" anchor="ctr">
                    <a:lnT w="12700" cmpd="sng">
                      <a:noFill/>
                    </a:lnT>
                    <a:noFill/>
                  </a:tcPr>
                </a:tc>
                <a:tc>
                  <a:txBody>
                    <a:bodyPr/>
                    <a:lstStyle/>
                    <a:p>
                      <a:pPr algn="r" fontAlgn="b"/>
                      <a:r>
                        <a:rPr lang="en-GB" sz="800" b="0" i="0" u="none" strike="noStrike" dirty="0">
                          <a:solidFill>
                            <a:srgbClr val="C00000"/>
                          </a:solidFill>
                          <a:effectLst/>
                          <a:latin typeface="+mn-lt"/>
                        </a:rPr>
                        <a:t>-12.5</a:t>
                      </a:r>
                    </a:p>
                  </a:txBody>
                  <a:tcPr marL="0" marR="45720" marT="0" marB="0" anchor="ctr">
                    <a:lnT w="12700" cmpd="sng">
                      <a:noFill/>
                    </a:lnT>
                    <a:noFill/>
                  </a:tcPr>
                </a:tc>
                <a:tc>
                  <a:txBody>
                    <a:bodyPr/>
                    <a:lstStyle/>
                    <a:p>
                      <a:pPr algn="r" fontAlgn="b"/>
                      <a:r>
                        <a:rPr lang="en-GB" sz="800" b="0" i="0" u="none" strike="noStrike" dirty="0">
                          <a:solidFill>
                            <a:schemeClr val="tx1"/>
                          </a:solidFill>
                          <a:effectLst/>
                          <a:latin typeface="+mn-lt"/>
                        </a:rPr>
                        <a:t>6.7</a:t>
                      </a:r>
                    </a:p>
                  </a:txBody>
                  <a:tcPr marL="0" marR="45720" marT="0" marB="0" anchor="ctr">
                    <a:lnT w="12700" cmpd="sng">
                      <a:noFill/>
                    </a:lnT>
                    <a:noFill/>
                  </a:tcPr>
                </a:tc>
                <a:tc>
                  <a:txBody>
                    <a:bodyPr/>
                    <a:lstStyle/>
                    <a:p>
                      <a:pPr algn="r" fontAlgn="b"/>
                      <a:r>
                        <a:rPr lang="en-GB" sz="800" b="0" i="0" u="none" strike="noStrike">
                          <a:solidFill>
                            <a:schemeClr val="tx1"/>
                          </a:solidFill>
                          <a:effectLst/>
                          <a:latin typeface="+mn-lt"/>
                        </a:rPr>
                        <a:t>8.8</a:t>
                      </a:r>
                      <a:endParaRPr lang="en-GB" sz="800" b="0" i="0" u="none" strike="noStrike" dirty="0">
                        <a:solidFill>
                          <a:schemeClr val="tx1"/>
                        </a:solidFill>
                        <a:effectLst/>
                        <a:latin typeface="+mn-lt"/>
                      </a:endParaRPr>
                    </a:p>
                  </a:txBody>
                  <a:tcPr marL="0" marR="45720" marT="0" marB="0" anchor="ctr">
                    <a:lnT w="12700" cmpd="sng">
                      <a:noFill/>
                    </a:lnT>
                    <a:noFill/>
                  </a:tcPr>
                </a:tc>
                <a:tc>
                  <a:txBody>
                    <a:bodyPr/>
                    <a:lstStyle/>
                    <a:p>
                      <a:pPr algn="r" fontAlgn="b"/>
                      <a:r>
                        <a:rPr lang="en-GB" sz="800" b="0" i="0" u="none" strike="noStrike">
                          <a:solidFill>
                            <a:schemeClr val="tx1"/>
                          </a:solidFill>
                          <a:effectLst/>
                          <a:latin typeface="+mn-lt"/>
                        </a:rPr>
                        <a:t>7.5</a:t>
                      </a:r>
                      <a:endParaRPr lang="en-GB" sz="800" b="0" i="0" u="none" strike="noStrike" dirty="0">
                        <a:solidFill>
                          <a:schemeClr val="tx1"/>
                        </a:solidFill>
                        <a:effectLst/>
                        <a:latin typeface="+mn-lt"/>
                      </a:endParaRPr>
                    </a:p>
                  </a:txBody>
                  <a:tcPr marL="0" marR="45720" marT="0" marB="0" anchor="ctr">
                    <a:lnT w="12700" cmpd="sng">
                      <a:noFill/>
                    </a:lnT>
                    <a:noFill/>
                  </a:tcPr>
                </a:tc>
                <a:extLst>
                  <a:ext uri="{0D108BD9-81ED-4DB2-BD59-A6C34878D82A}">
                    <a16:rowId xmlns:a16="http://schemas.microsoft.com/office/drawing/2014/main" val="10003"/>
                  </a:ext>
                </a:extLst>
              </a:tr>
              <a:tr h="185188">
                <a:tc>
                  <a:txBody>
                    <a:bodyPr/>
                    <a:lstStyle/>
                    <a:p>
                      <a:pPr algn="l" fontAlgn="b"/>
                      <a:r>
                        <a:rPr lang="en-GB" sz="800" b="0" i="0" u="none" strike="noStrike" kern="1200">
                          <a:solidFill>
                            <a:srgbClr val="000000"/>
                          </a:solidFill>
                          <a:effectLst/>
                          <a:latin typeface="+mn-lt"/>
                          <a:ea typeface="+mn-ea"/>
                          <a:cs typeface="+mn-cs"/>
                        </a:rPr>
                        <a:t>UK</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chemeClr val="tx1"/>
                          </a:solidFill>
                          <a:effectLst/>
                          <a:latin typeface="+mn-lt"/>
                        </a:rPr>
                        <a:t>84.2</a:t>
                      </a:r>
                    </a:p>
                  </a:txBody>
                  <a:tcPr marL="0" marR="45720" marT="0" marB="0" anchor="ctr">
                    <a:noFill/>
                  </a:tcPr>
                </a:tc>
                <a:tc>
                  <a:txBody>
                    <a:bodyPr/>
                    <a:lstStyle/>
                    <a:p>
                      <a:pPr algn="r" fontAlgn="b"/>
                      <a:r>
                        <a:rPr lang="en-GB" sz="800" b="0" i="0" u="none" strike="noStrike" dirty="0">
                          <a:solidFill>
                            <a:srgbClr val="C00000"/>
                          </a:solidFill>
                          <a:effectLst/>
                          <a:latin typeface="+mn-lt"/>
                        </a:rPr>
                        <a:t>-16.7</a:t>
                      </a:r>
                    </a:p>
                  </a:txBody>
                  <a:tcPr marL="0" marR="45720" marT="0" marB="0" anchor="ctr">
                    <a:noFill/>
                  </a:tcPr>
                </a:tc>
                <a:tc>
                  <a:txBody>
                    <a:bodyPr/>
                    <a:lstStyle/>
                    <a:p>
                      <a:pPr algn="r" fontAlgn="b"/>
                      <a:r>
                        <a:rPr lang="en-GB" sz="800" b="0" i="0" u="none" strike="noStrike" dirty="0">
                          <a:solidFill>
                            <a:srgbClr val="C00000"/>
                          </a:solidFill>
                          <a:effectLst/>
                          <a:latin typeface="+mn-lt"/>
                        </a:rPr>
                        <a:t>-17.1</a:t>
                      </a:r>
                    </a:p>
                  </a:txBody>
                  <a:tcPr marL="0" marR="45720" marT="0" marB="0" anchor="ctr">
                    <a:noFill/>
                  </a:tcPr>
                </a:tc>
                <a:tc>
                  <a:txBody>
                    <a:bodyPr/>
                    <a:lstStyle/>
                    <a:p>
                      <a:pPr algn="r" fontAlgn="b"/>
                      <a:r>
                        <a:rPr lang="en-GB" sz="800" b="0" i="0" u="none" strike="noStrike">
                          <a:solidFill>
                            <a:schemeClr val="tx1"/>
                          </a:solidFill>
                          <a:effectLst/>
                          <a:latin typeface="+mn-lt"/>
                        </a:rPr>
                        <a:t>5.6</a:t>
                      </a:r>
                      <a:endParaRPr lang="en-GB" sz="800" b="0" i="0" u="none" strike="noStrike" dirty="0">
                        <a:solidFill>
                          <a:schemeClr val="tx1"/>
                        </a:solidFill>
                        <a:effectLst/>
                        <a:latin typeface="+mn-lt"/>
                      </a:endParaRPr>
                    </a:p>
                  </a:txBody>
                  <a:tcPr marL="0" marR="45720" marT="0" marB="0" anchor="ctr">
                    <a:noFill/>
                  </a:tcPr>
                </a:tc>
                <a:tc>
                  <a:txBody>
                    <a:bodyPr/>
                    <a:lstStyle/>
                    <a:p>
                      <a:pPr algn="r" fontAlgn="b"/>
                      <a:r>
                        <a:rPr lang="en-GB" sz="800" b="0" i="0" u="none" strike="noStrike">
                          <a:solidFill>
                            <a:schemeClr val="tx1"/>
                          </a:solidFill>
                          <a:effectLst/>
                          <a:latin typeface="+mn-lt"/>
                        </a:rPr>
                        <a:t>18.1</a:t>
                      </a:r>
                      <a:endParaRPr lang="en-GB" sz="800" b="0" i="0" u="none" strike="noStrike" dirty="0">
                        <a:solidFill>
                          <a:schemeClr val="tx1"/>
                        </a:solidFill>
                        <a:effectLst/>
                        <a:latin typeface="+mn-lt"/>
                      </a:endParaRPr>
                    </a:p>
                  </a:txBody>
                  <a:tcPr marL="0" marR="45720" marT="0" marB="0" anchor="ctr">
                    <a:noFill/>
                  </a:tcPr>
                </a:tc>
                <a:extLst>
                  <a:ext uri="{0D108BD9-81ED-4DB2-BD59-A6C34878D82A}">
                    <a16:rowId xmlns:a16="http://schemas.microsoft.com/office/drawing/2014/main" val="10004"/>
                  </a:ext>
                </a:extLst>
              </a:tr>
              <a:tr h="185188">
                <a:tc>
                  <a:txBody>
                    <a:bodyPr/>
                    <a:lstStyle/>
                    <a:p>
                      <a:pPr algn="l" fontAlgn="b"/>
                      <a:r>
                        <a:rPr lang="en-GB" sz="800" b="0" i="0" u="none" strike="noStrike" kern="1200">
                          <a:solidFill>
                            <a:srgbClr val="000000"/>
                          </a:solidFill>
                          <a:effectLst/>
                          <a:latin typeface="+mn-lt"/>
                          <a:ea typeface="+mn-ea"/>
                          <a:cs typeface="+mn-cs"/>
                        </a:rPr>
                        <a:t>Germany</a:t>
                      </a:r>
                      <a:endParaRPr lang="en-GB"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chemeClr val="tx1"/>
                          </a:solidFill>
                          <a:effectLst/>
                          <a:latin typeface="+mn-lt"/>
                        </a:rPr>
                        <a:t>73.2</a:t>
                      </a:r>
                    </a:p>
                  </a:txBody>
                  <a:tcPr marL="0" marR="45720" marT="0" marB="0" anchor="ctr">
                    <a:noFill/>
                  </a:tcPr>
                </a:tc>
                <a:tc>
                  <a:txBody>
                    <a:bodyPr/>
                    <a:lstStyle/>
                    <a:p>
                      <a:pPr algn="r" fontAlgn="b"/>
                      <a:r>
                        <a:rPr lang="en-GB" sz="800" b="0" i="0" u="none" strike="noStrike" dirty="0">
                          <a:solidFill>
                            <a:srgbClr val="C00000"/>
                          </a:solidFill>
                          <a:effectLst/>
                          <a:latin typeface="+mn-lt"/>
                        </a:rPr>
                        <a:t>-59.3</a:t>
                      </a:r>
                    </a:p>
                  </a:txBody>
                  <a:tcPr marL="0" marR="45720" marT="0" marB="0" anchor="ctr">
                    <a:noFill/>
                  </a:tcPr>
                </a:tc>
                <a:tc>
                  <a:txBody>
                    <a:bodyPr/>
                    <a:lstStyle/>
                    <a:p>
                      <a:pPr algn="r" fontAlgn="b"/>
                      <a:r>
                        <a:rPr lang="en-GB" sz="800" b="0" i="0" u="none" strike="noStrike" dirty="0">
                          <a:solidFill>
                            <a:srgbClr val="C00000"/>
                          </a:solidFill>
                          <a:effectLst/>
                          <a:latin typeface="+mn-lt"/>
                        </a:rPr>
                        <a:t>-44.3</a:t>
                      </a:r>
                    </a:p>
                  </a:txBody>
                  <a:tcPr marL="0" marR="45720" marT="0" marB="0" anchor="ctr">
                    <a:noFill/>
                  </a:tcPr>
                </a:tc>
                <a:tc>
                  <a:txBody>
                    <a:bodyPr/>
                    <a:lstStyle/>
                    <a:p>
                      <a:pPr algn="r" fontAlgn="b"/>
                      <a:r>
                        <a:rPr lang="en-GB" sz="800" b="0" i="0" u="none" strike="noStrike" dirty="0">
                          <a:solidFill>
                            <a:srgbClr val="C00000"/>
                          </a:solidFill>
                          <a:effectLst/>
                          <a:latin typeface="+mn-lt"/>
                        </a:rPr>
                        <a:t>-25.0</a:t>
                      </a:r>
                    </a:p>
                  </a:txBody>
                  <a:tcPr marL="0" marR="45720" marT="0" marB="0" anchor="ctr">
                    <a:noFill/>
                  </a:tcPr>
                </a:tc>
                <a:tc>
                  <a:txBody>
                    <a:bodyPr/>
                    <a:lstStyle/>
                    <a:p>
                      <a:pPr algn="r" fontAlgn="b"/>
                      <a:r>
                        <a:rPr lang="en-GB" sz="800" b="0" i="0" u="none" strike="noStrike" dirty="0">
                          <a:solidFill>
                            <a:srgbClr val="C00000"/>
                          </a:solidFill>
                          <a:effectLst/>
                          <a:latin typeface="+mn-lt"/>
                        </a:rPr>
                        <a:t>-18.7</a:t>
                      </a:r>
                    </a:p>
                  </a:txBody>
                  <a:tcPr marL="0" marR="45720" marT="0" marB="0" anchor="ctr">
                    <a:noFill/>
                  </a:tcPr>
                </a:tc>
                <a:extLst>
                  <a:ext uri="{0D108BD9-81ED-4DB2-BD59-A6C34878D82A}">
                    <a16:rowId xmlns:a16="http://schemas.microsoft.com/office/drawing/2014/main" val="10005"/>
                  </a:ext>
                </a:extLst>
              </a:tr>
              <a:tr h="185188">
                <a:tc>
                  <a:txBody>
                    <a:bodyPr/>
                    <a:lstStyle/>
                    <a:p>
                      <a:pPr algn="l" fontAlgn="b"/>
                      <a:r>
                        <a:rPr lang="en-GB" sz="800" b="0" i="0" u="none" strike="noStrike" kern="1200">
                          <a:solidFill>
                            <a:srgbClr val="000000"/>
                          </a:solidFill>
                          <a:effectLst/>
                          <a:latin typeface="+mn-lt"/>
                          <a:ea typeface="+mn-ea"/>
                          <a:cs typeface="+mn-cs"/>
                        </a:rPr>
                        <a:t>Japan</a:t>
                      </a:r>
                      <a:endParaRPr lang="en-GB"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rgbClr val="C00000"/>
                          </a:solidFill>
                          <a:effectLst/>
                          <a:latin typeface="+mn-lt"/>
                        </a:rPr>
                        <a:t>-4.1</a:t>
                      </a:r>
                    </a:p>
                  </a:txBody>
                  <a:tcPr marL="0" marR="45720" marT="0" marB="0" anchor="ctr">
                    <a:noFill/>
                  </a:tcPr>
                </a:tc>
                <a:tc>
                  <a:txBody>
                    <a:bodyPr/>
                    <a:lstStyle/>
                    <a:p>
                      <a:pPr algn="r" fontAlgn="b"/>
                      <a:r>
                        <a:rPr lang="en-GB" sz="800" b="0" i="0" u="none" strike="noStrike" dirty="0">
                          <a:solidFill>
                            <a:srgbClr val="C00000"/>
                          </a:solidFill>
                          <a:effectLst/>
                          <a:latin typeface="+mn-lt"/>
                        </a:rPr>
                        <a:t>-3.1</a:t>
                      </a:r>
                    </a:p>
                  </a:txBody>
                  <a:tcPr marL="0" marR="45720" marT="0" marB="0" anchor="ctr">
                    <a:noFill/>
                  </a:tcPr>
                </a:tc>
                <a:tc>
                  <a:txBody>
                    <a:bodyPr/>
                    <a:lstStyle/>
                    <a:p>
                      <a:pPr algn="r" fontAlgn="b"/>
                      <a:r>
                        <a:rPr lang="en-GB" sz="800" b="0" i="0" u="none" strike="noStrike" dirty="0">
                          <a:solidFill>
                            <a:schemeClr val="tx1"/>
                          </a:solidFill>
                          <a:effectLst/>
                          <a:latin typeface="+mn-lt"/>
                        </a:rPr>
                        <a:t>5.6</a:t>
                      </a:r>
                    </a:p>
                  </a:txBody>
                  <a:tcPr marL="0" marR="45720" marT="0" marB="0" anchor="ctr">
                    <a:noFill/>
                  </a:tcPr>
                </a:tc>
                <a:tc>
                  <a:txBody>
                    <a:bodyPr/>
                    <a:lstStyle/>
                    <a:p>
                      <a:pPr algn="r" fontAlgn="b"/>
                      <a:r>
                        <a:rPr lang="en-GB" sz="800" b="0" i="0" u="none" strike="noStrike">
                          <a:solidFill>
                            <a:schemeClr val="tx1"/>
                          </a:solidFill>
                          <a:effectLst/>
                          <a:latin typeface="+mn-lt"/>
                        </a:rPr>
                        <a:t>8.8</a:t>
                      </a:r>
                      <a:endParaRPr lang="en-GB" sz="800" b="0" i="0" u="none" strike="noStrike" dirty="0">
                        <a:solidFill>
                          <a:schemeClr val="tx1"/>
                        </a:solidFill>
                        <a:effectLst/>
                        <a:latin typeface="+mn-lt"/>
                      </a:endParaRPr>
                    </a:p>
                  </a:txBody>
                  <a:tcPr marL="0" marR="45720" marT="0" marB="0" anchor="ctr">
                    <a:noFill/>
                  </a:tcPr>
                </a:tc>
                <a:tc>
                  <a:txBody>
                    <a:bodyPr/>
                    <a:lstStyle/>
                    <a:p>
                      <a:pPr algn="r" fontAlgn="b"/>
                      <a:r>
                        <a:rPr lang="en-GB" sz="800" b="0" i="0" u="none" strike="noStrike" dirty="0">
                          <a:solidFill>
                            <a:schemeClr val="tx1"/>
                          </a:solidFill>
                          <a:effectLst/>
                          <a:latin typeface="+mn-lt"/>
                        </a:rPr>
                        <a:t>8.8</a:t>
                      </a:r>
                    </a:p>
                  </a:txBody>
                  <a:tcPr marL="0" marR="45720" marT="0" marB="0" anchor="ctr">
                    <a:noFill/>
                  </a:tcPr>
                </a:tc>
                <a:extLst>
                  <a:ext uri="{0D108BD9-81ED-4DB2-BD59-A6C34878D82A}">
                    <a16:rowId xmlns:a16="http://schemas.microsoft.com/office/drawing/2014/main" val="1870949891"/>
                  </a:ext>
                </a:extLst>
              </a:tr>
              <a:tr h="185188">
                <a:tc>
                  <a:txBody>
                    <a:bodyPr/>
                    <a:lstStyle/>
                    <a:p>
                      <a:pPr algn="l" fontAlgn="b"/>
                      <a:r>
                        <a:rPr lang="en-GB" sz="800" b="0" i="0" u="none" strike="noStrike" kern="1200">
                          <a:solidFill>
                            <a:srgbClr val="000000"/>
                          </a:solidFill>
                          <a:effectLst/>
                          <a:latin typeface="+mn-lt"/>
                          <a:ea typeface="+mn-ea"/>
                          <a:cs typeface="+mn-cs"/>
                        </a:rPr>
                        <a:t>Canada</a:t>
                      </a:r>
                      <a:endParaRPr lang="en-GB"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a:solidFill>
                            <a:schemeClr val="tx1"/>
                          </a:solidFill>
                          <a:effectLst/>
                          <a:latin typeface="+mn-lt"/>
                        </a:rPr>
                        <a:t>9.4</a:t>
                      </a:r>
                      <a:endParaRPr lang="en-GB" sz="800" b="0" i="0" u="none" strike="noStrike" dirty="0">
                        <a:solidFill>
                          <a:schemeClr val="tx1"/>
                        </a:solidFill>
                        <a:effectLst/>
                        <a:latin typeface="+mn-lt"/>
                      </a:endParaRPr>
                    </a:p>
                  </a:txBody>
                  <a:tcPr marL="0" marR="45720" marT="0" marB="0" anchor="ctr">
                    <a:noFill/>
                  </a:tcPr>
                </a:tc>
                <a:tc>
                  <a:txBody>
                    <a:bodyPr/>
                    <a:lstStyle/>
                    <a:p>
                      <a:pPr algn="r" fontAlgn="b"/>
                      <a:r>
                        <a:rPr lang="en-GB" sz="800" b="0" i="0" u="none" strike="noStrike" dirty="0">
                          <a:solidFill>
                            <a:srgbClr val="C00000"/>
                          </a:solidFill>
                          <a:effectLst/>
                          <a:latin typeface="+mn-lt"/>
                        </a:rPr>
                        <a:t>-21.0</a:t>
                      </a:r>
                    </a:p>
                  </a:txBody>
                  <a:tcPr marL="0" marR="45720" marT="0" marB="0" anchor="ctr">
                    <a:noFill/>
                  </a:tcPr>
                </a:tc>
                <a:tc>
                  <a:txBody>
                    <a:bodyPr/>
                    <a:lstStyle/>
                    <a:p>
                      <a:pPr algn="r" fontAlgn="b"/>
                      <a:r>
                        <a:rPr lang="en-GB" sz="800" b="0" i="0" u="none" strike="noStrike" dirty="0">
                          <a:solidFill>
                            <a:srgbClr val="C00000"/>
                          </a:solidFill>
                          <a:effectLst/>
                          <a:latin typeface="+mn-lt"/>
                        </a:rPr>
                        <a:t>-15.8</a:t>
                      </a:r>
                    </a:p>
                  </a:txBody>
                  <a:tcPr marL="0" marR="45720" marT="0" marB="0" anchor="ctr">
                    <a:noFill/>
                  </a:tcPr>
                </a:tc>
                <a:tc>
                  <a:txBody>
                    <a:bodyPr/>
                    <a:lstStyle/>
                    <a:p>
                      <a:pPr algn="r" fontAlgn="b"/>
                      <a:r>
                        <a:rPr lang="en-GB" sz="800" b="0" i="0" u="none" strike="noStrike">
                          <a:solidFill>
                            <a:srgbClr val="C00000"/>
                          </a:solidFill>
                          <a:effectLst/>
                          <a:latin typeface="+mn-lt"/>
                        </a:rPr>
                        <a:t>-24.3</a:t>
                      </a:r>
                      <a:endParaRPr lang="en-GB" sz="800" b="0" i="0" u="none" strike="noStrike" dirty="0">
                        <a:solidFill>
                          <a:srgbClr val="C00000"/>
                        </a:solidFill>
                        <a:effectLst/>
                        <a:latin typeface="+mn-lt"/>
                      </a:endParaRPr>
                    </a:p>
                  </a:txBody>
                  <a:tcPr marL="0" marR="45720" marT="0" marB="0" anchor="ctr">
                    <a:noFill/>
                  </a:tcPr>
                </a:tc>
                <a:tc>
                  <a:txBody>
                    <a:bodyPr/>
                    <a:lstStyle/>
                    <a:p>
                      <a:pPr algn="r" fontAlgn="b"/>
                      <a:r>
                        <a:rPr lang="en-GB" sz="800" b="0" i="0" u="none" strike="noStrike">
                          <a:solidFill>
                            <a:srgbClr val="C00000"/>
                          </a:solidFill>
                          <a:effectLst/>
                          <a:latin typeface="+mn-lt"/>
                        </a:rPr>
                        <a:t>-23.2</a:t>
                      </a:r>
                      <a:endParaRPr lang="en-GB" sz="800" b="0" i="0" u="none" strike="noStrike" dirty="0">
                        <a:solidFill>
                          <a:srgbClr val="C00000"/>
                        </a:solidFill>
                        <a:effectLst/>
                        <a:latin typeface="+mn-lt"/>
                      </a:endParaRPr>
                    </a:p>
                  </a:txBody>
                  <a:tcPr marL="0" marR="45720" marT="0" marB="0" anchor="ctr">
                    <a:noFill/>
                  </a:tcPr>
                </a:tc>
                <a:extLst>
                  <a:ext uri="{0D108BD9-81ED-4DB2-BD59-A6C34878D82A}">
                    <a16:rowId xmlns:a16="http://schemas.microsoft.com/office/drawing/2014/main" val="2582053661"/>
                  </a:ext>
                </a:extLst>
              </a:tr>
              <a:tr h="185188">
                <a:tc>
                  <a:txBody>
                    <a:bodyPr/>
                    <a:lstStyle/>
                    <a:p>
                      <a:pPr algn="l" fontAlgn="b"/>
                      <a:r>
                        <a:rPr lang="en-GB" sz="800" b="0" i="0" u="none" strike="noStrike" kern="1200" dirty="0">
                          <a:solidFill>
                            <a:srgbClr val="000000"/>
                          </a:solidFill>
                          <a:effectLst/>
                          <a:latin typeface="+mn-lt"/>
                          <a:ea typeface="+mn-ea"/>
                          <a:cs typeface="+mn-cs"/>
                        </a:rPr>
                        <a:t>Australia</a:t>
                      </a:r>
                    </a:p>
                  </a:txBody>
                  <a:tcPr marL="46800" marR="7168" marT="7168" marB="0" anchor="ctr">
                    <a:noFill/>
                  </a:tcPr>
                </a:tc>
                <a:tc>
                  <a:txBody>
                    <a:bodyPr/>
                    <a:lstStyle/>
                    <a:p>
                      <a:pPr algn="r" fontAlgn="b"/>
                      <a:r>
                        <a:rPr lang="en-GB" sz="800" b="0" i="0" u="none" strike="noStrike">
                          <a:solidFill>
                            <a:schemeClr val="tx1"/>
                          </a:solidFill>
                          <a:effectLst/>
                          <a:latin typeface="+mn-lt"/>
                        </a:rPr>
                        <a:t>57.9</a:t>
                      </a:r>
                      <a:endParaRPr lang="en-GB" sz="800" b="0" i="0" u="none" strike="noStrike" dirty="0">
                        <a:solidFill>
                          <a:schemeClr val="tx1"/>
                        </a:solidFill>
                        <a:effectLst/>
                        <a:latin typeface="+mn-lt"/>
                      </a:endParaRPr>
                    </a:p>
                  </a:txBody>
                  <a:tcPr marL="0" marR="45720" marT="0" marB="0" anchor="ctr">
                    <a:noFill/>
                  </a:tcPr>
                </a:tc>
                <a:tc>
                  <a:txBody>
                    <a:bodyPr/>
                    <a:lstStyle/>
                    <a:p>
                      <a:pPr algn="r" fontAlgn="b"/>
                      <a:r>
                        <a:rPr lang="en-GB" sz="800" b="0" i="0" u="none" strike="noStrike" dirty="0">
                          <a:solidFill>
                            <a:srgbClr val="C00000"/>
                          </a:solidFill>
                          <a:effectLst/>
                          <a:latin typeface="+mn-lt"/>
                        </a:rPr>
                        <a:t>-0.2</a:t>
                      </a:r>
                    </a:p>
                  </a:txBody>
                  <a:tcPr marL="0" marR="45720" marT="0" marB="0" anchor="ctr">
                    <a:noFill/>
                  </a:tcPr>
                </a:tc>
                <a:tc>
                  <a:txBody>
                    <a:bodyPr/>
                    <a:lstStyle/>
                    <a:p>
                      <a:pPr algn="r" fontAlgn="b"/>
                      <a:r>
                        <a:rPr lang="en-GB" sz="800" b="0" i="0" u="none" strike="noStrike" dirty="0">
                          <a:solidFill>
                            <a:srgbClr val="C00000"/>
                          </a:solidFill>
                          <a:effectLst/>
                          <a:latin typeface="+mn-lt"/>
                        </a:rPr>
                        <a:t>-9.3</a:t>
                      </a:r>
                    </a:p>
                  </a:txBody>
                  <a:tcPr marL="0" marR="45720" marT="0" marB="0" anchor="ctr">
                    <a:noFill/>
                  </a:tcPr>
                </a:tc>
                <a:tc>
                  <a:txBody>
                    <a:bodyPr/>
                    <a:lstStyle/>
                    <a:p>
                      <a:pPr algn="r" fontAlgn="b"/>
                      <a:r>
                        <a:rPr lang="en-GB" sz="800" b="0" i="0" u="none" strike="noStrike" dirty="0">
                          <a:solidFill>
                            <a:srgbClr val="C00000"/>
                          </a:solidFill>
                          <a:effectLst/>
                          <a:latin typeface="+mn-lt"/>
                        </a:rPr>
                        <a:t>-10.0</a:t>
                      </a:r>
                    </a:p>
                  </a:txBody>
                  <a:tcPr marL="0" marR="45720" marT="0" marB="0" anchor="ctr">
                    <a:noFill/>
                  </a:tcPr>
                </a:tc>
                <a:tc>
                  <a:txBody>
                    <a:bodyPr/>
                    <a:lstStyle/>
                    <a:p>
                      <a:pPr algn="r" fontAlgn="b"/>
                      <a:r>
                        <a:rPr lang="en-GB" sz="800" b="0" i="0" u="none" strike="noStrike" dirty="0">
                          <a:solidFill>
                            <a:srgbClr val="C00000"/>
                          </a:solidFill>
                          <a:effectLst/>
                          <a:latin typeface="+mn-lt"/>
                        </a:rPr>
                        <a:t>-2.9</a:t>
                      </a:r>
                    </a:p>
                  </a:txBody>
                  <a:tcPr marL="0" marR="45720" marT="0" marB="0" anchor="ctr">
                    <a:noFill/>
                  </a:tcPr>
                </a:tc>
                <a:extLst>
                  <a:ext uri="{0D108BD9-81ED-4DB2-BD59-A6C34878D82A}">
                    <a16:rowId xmlns:a16="http://schemas.microsoft.com/office/drawing/2014/main" val="4171606088"/>
                  </a:ext>
                </a:extLst>
              </a:tr>
            </a:tbl>
          </a:graphicData>
        </a:graphic>
      </p:graphicFrame>
      <p:graphicFrame>
        <p:nvGraphicFramePr>
          <p:cNvPr id="33" name="Table 32">
            <a:extLst>
              <a:ext uri="{FF2B5EF4-FFF2-40B4-BE49-F238E27FC236}">
                <a16:creationId xmlns:a16="http://schemas.microsoft.com/office/drawing/2014/main" id="{5486763C-EE95-4C51-9312-00F5282B8ED2}"/>
              </a:ext>
            </a:extLst>
          </p:cNvPr>
          <p:cNvGraphicFramePr>
            <a:graphicFrameLocks noGrp="1"/>
          </p:cNvGraphicFramePr>
          <p:nvPr>
            <p:extLst>
              <p:ext uri="{D42A27DB-BD31-4B8C-83A1-F6EECF244321}">
                <p14:modId xmlns:p14="http://schemas.microsoft.com/office/powerpoint/2010/main" val="833556199"/>
              </p:ext>
            </p:extLst>
          </p:nvPr>
        </p:nvGraphicFramePr>
        <p:xfrm>
          <a:off x="6687023" y="1791797"/>
          <a:ext cx="2838451" cy="227965"/>
        </p:xfrm>
        <a:graphic>
          <a:graphicData uri="http://schemas.openxmlformats.org/drawingml/2006/table">
            <a:tbl>
              <a:tblPr firstRow="1" bandRow="1">
                <a:tableStyleId>{5C22544A-7EE6-4342-B048-85BDC9FD1C3A}</a:tableStyleId>
              </a:tblPr>
              <a:tblGrid>
                <a:gridCol w="2838451">
                  <a:extLst>
                    <a:ext uri="{9D8B030D-6E8A-4147-A177-3AD203B41FA5}">
                      <a16:colId xmlns:a16="http://schemas.microsoft.com/office/drawing/2014/main" val="973159359"/>
                    </a:ext>
                  </a:extLst>
                </a:gridCol>
              </a:tblGrid>
              <a:tr h="227965">
                <a:tc>
                  <a:txBody>
                    <a:bodyPr/>
                    <a:lstStyle/>
                    <a:p>
                      <a:r>
                        <a:rPr lang="en-US" sz="1000" b="1" dirty="0">
                          <a:solidFill>
                            <a:schemeClr val="accent1"/>
                          </a:solidFill>
                          <a:latin typeface="Arial" panose="020B0604020202020204" pitchFamily="34" charset="0"/>
                          <a:cs typeface="Arial" panose="020B0604020202020204" pitchFamily="34" charset="0"/>
                        </a:rPr>
                        <a:t>  </a:t>
                      </a:r>
                      <a:r>
                        <a:rPr lang="en-US" sz="1000" b="1" dirty="0">
                          <a:solidFill>
                            <a:schemeClr val="tx1"/>
                          </a:solidFill>
                          <a:latin typeface="Arial" panose="020B0604020202020204" pitchFamily="34" charset="0"/>
                          <a:cs typeface="Arial" panose="020B0604020202020204" pitchFamily="34" charset="0"/>
                        </a:rPr>
                        <a:t>UK</a:t>
                      </a:r>
                    </a:p>
                  </a:txBody>
                  <a:tcPr marL="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77859364"/>
                  </a:ext>
                </a:extLst>
              </a:tr>
            </a:tbl>
          </a:graphicData>
        </a:graphic>
      </p:graphicFrame>
      <p:graphicFrame>
        <p:nvGraphicFramePr>
          <p:cNvPr id="34" name="Table 33">
            <a:extLst>
              <a:ext uri="{FF2B5EF4-FFF2-40B4-BE49-F238E27FC236}">
                <a16:creationId xmlns:a16="http://schemas.microsoft.com/office/drawing/2014/main" id="{B7745A74-8B65-4B23-B59A-999BB3E51354}"/>
              </a:ext>
            </a:extLst>
          </p:cNvPr>
          <p:cNvGraphicFramePr>
            <a:graphicFrameLocks noGrp="1"/>
          </p:cNvGraphicFramePr>
          <p:nvPr>
            <p:extLst>
              <p:ext uri="{D42A27DB-BD31-4B8C-83A1-F6EECF244321}">
                <p14:modId xmlns:p14="http://schemas.microsoft.com/office/powerpoint/2010/main" val="58081718"/>
              </p:ext>
            </p:extLst>
          </p:nvPr>
        </p:nvGraphicFramePr>
        <p:xfrm>
          <a:off x="6687023" y="3632273"/>
          <a:ext cx="2838451" cy="227965"/>
        </p:xfrm>
        <a:graphic>
          <a:graphicData uri="http://schemas.openxmlformats.org/drawingml/2006/table">
            <a:tbl>
              <a:tblPr firstRow="1" bandRow="1">
                <a:tableStyleId>{5C22544A-7EE6-4342-B048-85BDC9FD1C3A}</a:tableStyleId>
              </a:tblPr>
              <a:tblGrid>
                <a:gridCol w="2838451">
                  <a:extLst>
                    <a:ext uri="{9D8B030D-6E8A-4147-A177-3AD203B41FA5}">
                      <a16:colId xmlns:a16="http://schemas.microsoft.com/office/drawing/2014/main" val="973159359"/>
                    </a:ext>
                  </a:extLst>
                </a:gridCol>
              </a:tblGrid>
              <a:tr h="227965">
                <a:tc>
                  <a:txBody>
                    <a:bodyPr/>
                    <a:lstStyle/>
                    <a:p>
                      <a:r>
                        <a:rPr lang="en-US" sz="1000" b="1" dirty="0">
                          <a:solidFill>
                            <a:schemeClr val="accent1"/>
                          </a:solidFill>
                          <a:latin typeface="Arial" panose="020B0604020202020204" pitchFamily="34" charset="0"/>
                          <a:cs typeface="Arial" panose="020B0604020202020204" pitchFamily="34" charset="0"/>
                        </a:rPr>
                        <a:t>  </a:t>
                      </a:r>
                      <a:r>
                        <a:rPr lang="en-US" sz="1000" b="1" dirty="0">
                          <a:solidFill>
                            <a:schemeClr val="tx1"/>
                          </a:solidFill>
                          <a:latin typeface="Arial" panose="020B0604020202020204" pitchFamily="34" charset="0"/>
                          <a:cs typeface="Arial" panose="020B0604020202020204" pitchFamily="34" charset="0"/>
                        </a:rPr>
                        <a:t>Japan</a:t>
                      </a:r>
                    </a:p>
                  </a:txBody>
                  <a:tcPr marL="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77859364"/>
                  </a:ext>
                </a:extLst>
              </a:tr>
            </a:tbl>
          </a:graphicData>
        </a:graphic>
      </p:graphicFrame>
      <p:graphicFrame>
        <p:nvGraphicFramePr>
          <p:cNvPr id="35" name="Table 34">
            <a:extLst>
              <a:ext uri="{FF2B5EF4-FFF2-40B4-BE49-F238E27FC236}">
                <a16:creationId xmlns:a16="http://schemas.microsoft.com/office/drawing/2014/main" id="{EF02BB14-3EB1-465B-96AB-D285CB720ED5}"/>
              </a:ext>
            </a:extLst>
          </p:cNvPr>
          <p:cNvGraphicFramePr>
            <a:graphicFrameLocks noGrp="1"/>
          </p:cNvGraphicFramePr>
          <p:nvPr>
            <p:extLst>
              <p:ext uri="{D42A27DB-BD31-4B8C-83A1-F6EECF244321}">
                <p14:modId xmlns:p14="http://schemas.microsoft.com/office/powerpoint/2010/main" val="2849053510"/>
              </p:ext>
            </p:extLst>
          </p:nvPr>
        </p:nvGraphicFramePr>
        <p:xfrm>
          <a:off x="6687023" y="5435276"/>
          <a:ext cx="2838451" cy="227965"/>
        </p:xfrm>
        <a:graphic>
          <a:graphicData uri="http://schemas.openxmlformats.org/drawingml/2006/table">
            <a:tbl>
              <a:tblPr firstRow="1" bandRow="1">
                <a:tableStyleId>{5C22544A-7EE6-4342-B048-85BDC9FD1C3A}</a:tableStyleId>
              </a:tblPr>
              <a:tblGrid>
                <a:gridCol w="2838451">
                  <a:extLst>
                    <a:ext uri="{9D8B030D-6E8A-4147-A177-3AD203B41FA5}">
                      <a16:colId xmlns:a16="http://schemas.microsoft.com/office/drawing/2014/main" val="973159359"/>
                    </a:ext>
                  </a:extLst>
                </a:gridCol>
              </a:tblGrid>
              <a:tr h="227965">
                <a:tc>
                  <a:txBody>
                    <a:bodyPr/>
                    <a:lstStyle/>
                    <a:p>
                      <a:r>
                        <a:rPr lang="en-US" sz="1000" b="1" dirty="0">
                          <a:solidFill>
                            <a:schemeClr val="accent1"/>
                          </a:solidFill>
                          <a:latin typeface="Arial" panose="020B0604020202020204" pitchFamily="34" charset="0"/>
                          <a:cs typeface="Arial" panose="020B0604020202020204" pitchFamily="34" charset="0"/>
                        </a:rPr>
                        <a:t>  </a:t>
                      </a:r>
                      <a:r>
                        <a:rPr lang="en-US" sz="1000" b="1" dirty="0">
                          <a:solidFill>
                            <a:schemeClr val="tx1"/>
                          </a:solidFill>
                          <a:latin typeface="Arial" panose="020B0604020202020204" pitchFamily="34" charset="0"/>
                          <a:cs typeface="Arial" panose="020B0604020202020204" pitchFamily="34" charset="0"/>
                        </a:rPr>
                        <a:t>Australia</a:t>
                      </a:r>
                    </a:p>
                  </a:txBody>
                  <a:tcPr marL="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077859364"/>
                  </a:ext>
                </a:extLst>
              </a:tr>
            </a:tbl>
          </a:graphicData>
        </a:graphic>
      </p:graphicFrame>
    </p:spTree>
    <p:extLst>
      <p:ext uri="{BB962C8B-B14F-4D97-AF65-F5344CB8AC3E}">
        <p14:creationId xmlns:p14="http://schemas.microsoft.com/office/powerpoint/2010/main" val="778244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2023 Annual Market Review</a:t>
            </a:r>
          </a:p>
        </p:txBody>
      </p:sp>
      <p:pic>
        <p:nvPicPr>
          <p:cNvPr id="10" name="Picture Placeholder 9" descr="A close-up of a logo&#10;&#10;Description automatically generated">
            <a:extLst>
              <a:ext uri="{FF2B5EF4-FFF2-40B4-BE49-F238E27FC236}">
                <a16:creationId xmlns:a16="http://schemas.microsoft.com/office/drawing/2014/main" id="{BA6A483A-B39B-5566-B981-AF2D988ED326}"/>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3023" b="3023"/>
          <a:stretch>
            <a:fillRect/>
          </a:stretch>
        </p:blipFill>
        <p:spPr/>
      </p:pic>
      <p:sp>
        <p:nvSpPr>
          <p:cNvPr id="6" name="Text Placeholder 5"/>
          <p:cNvSpPr>
            <a:spLocks noGrp="1"/>
          </p:cNvSpPr>
          <p:nvPr>
            <p:ph type="body" sz="quarter" idx="14"/>
          </p:nvPr>
        </p:nvSpPr>
        <p:spPr/>
        <p:txBody>
          <a:bodyPr/>
          <a:lstStyle/>
          <a:p>
            <a:endParaRPr lang="en-US" dirty="0"/>
          </a:p>
        </p:txBody>
      </p:sp>
      <p:sp>
        <p:nvSpPr>
          <p:cNvPr id="9" name="Text Placeholder 8"/>
          <p:cNvSpPr>
            <a:spLocks noGrp="1"/>
          </p:cNvSpPr>
          <p:nvPr>
            <p:ph type="body" sz="quarter" idx="15"/>
          </p:nvPr>
        </p:nvSpPr>
        <p:spPr/>
        <p:txBody>
          <a:bodyPr/>
          <a:lstStyle/>
          <a:p>
            <a:endParaRPr lang="en-US" dirty="0"/>
          </a:p>
        </p:txBody>
      </p:sp>
      <p:sp>
        <p:nvSpPr>
          <p:cNvPr id="14" name="Text Placeholder 13"/>
          <p:cNvSpPr>
            <a:spLocks noGrp="1"/>
          </p:cNvSpPr>
          <p:nvPr>
            <p:ph type="body" sz="quarter" idx="17"/>
          </p:nvPr>
        </p:nvSpPr>
        <p:spPr/>
        <p:txBody>
          <a:bodyPr/>
          <a:lstStyle/>
          <a:p>
            <a:r>
              <a:rPr lang="en-US" sz="1400" dirty="0"/>
              <a:t>Overview:</a:t>
            </a:r>
          </a:p>
          <a:p>
            <a:pPr lvl="1"/>
            <a:r>
              <a:rPr lang="en-US" sz="1400" dirty="0"/>
              <a:t>Market Summary	</a:t>
            </a:r>
          </a:p>
          <a:p>
            <a:pPr lvl="1"/>
            <a:r>
              <a:rPr lang="en-US" sz="1400" dirty="0"/>
              <a:t>US Stocks	</a:t>
            </a:r>
          </a:p>
          <a:p>
            <a:pPr lvl="1"/>
            <a:r>
              <a:rPr lang="en-US" sz="1400" dirty="0"/>
              <a:t>International Developed Stocks</a:t>
            </a:r>
          </a:p>
          <a:p>
            <a:pPr lvl="1"/>
            <a:r>
              <a:rPr lang="en-US" sz="1400" dirty="0"/>
              <a:t>Emerging Markets Stocks</a:t>
            </a:r>
          </a:p>
          <a:p>
            <a:pPr lvl="1"/>
            <a:r>
              <a:rPr lang="en-US" sz="1400" dirty="0"/>
              <a:t>Country Returns</a:t>
            </a:r>
          </a:p>
          <a:p>
            <a:pPr lvl="1"/>
            <a:r>
              <a:rPr lang="en-US" sz="1400" dirty="0"/>
              <a:t>Real Estate Investment Trusts (REITs)</a:t>
            </a:r>
          </a:p>
          <a:p>
            <a:pPr lvl="1"/>
            <a:r>
              <a:rPr lang="en-US" sz="1400" dirty="0"/>
              <a:t>Commodities</a:t>
            </a:r>
          </a:p>
          <a:p>
            <a:pPr lvl="1"/>
            <a:r>
              <a:rPr lang="en-US" sz="1400" dirty="0"/>
              <a:t>Fixed Income</a:t>
            </a:r>
          </a:p>
          <a:p>
            <a:pPr lvl="1"/>
            <a:r>
              <a:rPr lang="en-US" sz="1400" dirty="0"/>
              <a:t>Global Fixed Income</a:t>
            </a:r>
          </a:p>
        </p:txBody>
      </p:sp>
      <p:sp>
        <p:nvSpPr>
          <p:cNvPr id="33" name="Text Placeholder 32"/>
          <p:cNvSpPr>
            <a:spLocks noGrp="1"/>
          </p:cNvSpPr>
          <p:nvPr>
            <p:ph type="body" sz="quarter" idx="18"/>
          </p:nvPr>
        </p:nvSpPr>
        <p:spPr>
          <a:xfrm>
            <a:off x="604843" y="1799825"/>
            <a:ext cx="3395657" cy="4808538"/>
          </a:xfrm>
        </p:spPr>
        <p:txBody>
          <a:bodyPr/>
          <a:lstStyle/>
          <a:p>
            <a:r>
              <a:rPr lang="en-US" dirty="0"/>
              <a:t>This report features world capital market performance for the past year.</a:t>
            </a:r>
          </a:p>
          <a:p>
            <a:endParaRPr lang="en-US" dirty="0"/>
          </a:p>
        </p:txBody>
      </p:sp>
      <p:sp>
        <p:nvSpPr>
          <p:cNvPr id="3" name="Slide Number Placeholder 2"/>
          <p:cNvSpPr>
            <a:spLocks noGrp="1"/>
          </p:cNvSpPr>
          <p:nvPr>
            <p:ph type="sldNum" sz="quarter" idx="12"/>
          </p:nvPr>
        </p:nvSpPr>
        <p:spPr/>
        <p:txBody>
          <a:bodyPr/>
          <a:lstStyle/>
          <a:p>
            <a:fld id="{66F6FF41-5833-4EBF-9145-362BCED2914A}" type="slidenum">
              <a:rPr lang="en-US" smtClean="0"/>
              <a:pPr/>
              <a:t>2</a:t>
            </a:fld>
            <a:endParaRPr lang="en-US" dirty="0"/>
          </a:p>
        </p:txBody>
      </p:sp>
    </p:spTree>
    <p:extLst>
      <p:ext uri="{BB962C8B-B14F-4D97-AF65-F5344CB8AC3E}">
        <p14:creationId xmlns:p14="http://schemas.microsoft.com/office/powerpoint/2010/main" val="3353287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tx1"/>
                </a:solidFill>
              </a:rPr>
              <a:t>Market Summary</a:t>
            </a:r>
          </a:p>
        </p:txBody>
      </p:sp>
      <p:pic>
        <p:nvPicPr>
          <p:cNvPr id="8" name="Picture Placeholder 7" descr="A close-up of a logo&#10;&#10;Description automatically generated">
            <a:extLst>
              <a:ext uri="{FF2B5EF4-FFF2-40B4-BE49-F238E27FC236}">
                <a16:creationId xmlns:a16="http://schemas.microsoft.com/office/drawing/2014/main" id="{B049B7EF-7E5B-8856-BC26-FE17B18A2B1E}"/>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3023" b="3023"/>
          <a:stretch>
            <a:fillRect/>
          </a:stretch>
        </p:blipFill>
        <p:spPr/>
      </p:pic>
      <p:sp>
        <p:nvSpPr>
          <p:cNvPr id="6" name="Text Placeholder 5"/>
          <p:cNvSpPr>
            <a:spLocks noGrp="1"/>
          </p:cNvSpPr>
          <p:nvPr>
            <p:ph type="body" sz="quarter" idx="15"/>
          </p:nvPr>
        </p:nvSpPr>
        <p:spPr>
          <a:xfrm>
            <a:off x="594360" y="7134371"/>
            <a:ext cx="8454390" cy="400050"/>
          </a:xfrm>
        </p:spPr>
        <p:txBody>
          <a:bodyPr/>
          <a:lstStyle/>
          <a:p>
            <a:endParaRPr lang="en-US" dirty="0"/>
          </a:p>
          <a:p>
            <a:endParaRPr lang="en-US" dirty="0"/>
          </a:p>
          <a:p>
            <a:endParaRPr lang="en-US" dirty="0"/>
          </a:p>
          <a:p>
            <a:endParaRPr lang="en-US" dirty="0"/>
          </a:p>
          <a:p>
            <a:endParaRPr lang="en-US" dirty="0"/>
          </a:p>
          <a:p>
            <a:endParaRPr lang="en-US" dirty="0"/>
          </a:p>
          <a:p>
            <a:endParaRPr lang="en-US" b="1" dirty="0"/>
          </a:p>
          <a:p>
            <a:r>
              <a:rPr lang="en-US" b="1" dirty="0"/>
              <a:t>Past performance is not a guarantee of future results. Indices are not available for direct investment. Index performance does not reflect the expenses associated with the management of an actual portfolio. </a:t>
            </a:r>
            <a:r>
              <a:rPr lang="en-US" dirty="0"/>
              <a:t>Market segment (index representation) as follows: US Stock Market (Russell 3000 Index), International Developed Stocks (MSCI World ex USA Index [net div.]), Emerging Markets (MSCI Emerging Markets Index [net div.]), Global Real Estate (S&amp;P Global REIT Index [net div.]), US Bond Market (Bloomberg US Aggregate Bond Index), and Global Bond Market ex US (Bloomberg Global Aggregate ex-USD Bond Index [hedged to USD]). S&amp;P data © 2024 S&amp;P Dow Jones Indices LLC, a division of S&amp;P Global. All rights reserved. Frank Russell Company is the source and owner of the trademarks, service marks, and copyrights related to the Russell Indexes. MSCI data © MSCI 2024, all rights reserved. Bloomberg data provided by Bloomberg.</a:t>
            </a:r>
          </a:p>
        </p:txBody>
      </p:sp>
      <p:sp>
        <p:nvSpPr>
          <p:cNvPr id="5" name="Text Placeholder 4"/>
          <p:cNvSpPr>
            <a:spLocks noGrp="1"/>
          </p:cNvSpPr>
          <p:nvPr>
            <p:ph type="body" sz="quarter" idx="14"/>
          </p:nvPr>
        </p:nvSpPr>
        <p:spPr/>
        <p:txBody>
          <a:bodyPr/>
          <a:lstStyle/>
          <a:p>
            <a:pPr lvl="0"/>
            <a:r>
              <a:rPr lang="en-US" dirty="0"/>
              <a:t>Index returns</a:t>
            </a:r>
          </a:p>
        </p:txBody>
      </p:sp>
      <p:sp>
        <p:nvSpPr>
          <p:cNvPr id="2" name="Slide Number Placeholder 1"/>
          <p:cNvSpPr>
            <a:spLocks noGrp="1"/>
          </p:cNvSpPr>
          <p:nvPr>
            <p:ph type="sldNum" sz="quarter" idx="12"/>
          </p:nvPr>
        </p:nvSpPr>
        <p:spPr/>
        <p:txBody>
          <a:bodyPr/>
          <a:lstStyle/>
          <a:p>
            <a:fld id="{66F6FF41-5833-4EBF-9145-362BCED2914A}" type="slidenum">
              <a:rPr lang="en-US" smtClean="0"/>
              <a:pPr/>
              <a:t>3</a:t>
            </a:fld>
            <a:endParaRPr lang="en-US" dirty="0"/>
          </a:p>
        </p:txBody>
      </p:sp>
      <p:graphicFrame>
        <p:nvGraphicFramePr>
          <p:cNvPr id="26" name="Table 6">
            <a:extLst>
              <a:ext uri="{FF2B5EF4-FFF2-40B4-BE49-F238E27FC236}">
                <a16:creationId xmlns:a16="http://schemas.microsoft.com/office/drawing/2014/main" id="{7677F8B8-F0B4-4FF8-BC78-278FA89A2BB4}"/>
              </a:ext>
            </a:extLst>
          </p:cNvPr>
          <p:cNvGraphicFramePr>
            <a:graphicFrameLocks noGrp="1"/>
          </p:cNvGraphicFramePr>
          <p:nvPr>
            <p:extLst>
              <p:ext uri="{D42A27DB-BD31-4B8C-83A1-F6EECF244321}">
                <p14:modId xmlns:p14="http://schemas.microsoft.com/office/powerpoint/2010/main" val="2093719695"/>
              </p:ext>
            </p:extLst>
          </p:nvPr>
        </p:nvGraphicFramePr>
        <p:xfrm>
          <a:off x="685800" y="1703603"/>
          <a:ext cx="8839198" cy="4631845"/>
        </p:xfrm>
        <a:graphic>
          <a:graphicData uri="http://schemas.openxmlformats.org/drawingml/2006/table">
            <a:tbl>
              <a:tblPr firstRow="1" bandRow="1">
                <a:tableStyleId>{2D5ABB26-0587-4C30-8999-92F81FD0307C}</a:tableStyleId>
              </a:tblPr>
              <a:tblGrid>
                <a:gridCol w="1781763">
                  <a:extLst>
                    <a:ext uri="{9D8B030D-6E8A-4147-A177-3AD203B41FA5}">
                      <a16:colId xmlns:a16="http://schemas.microsoft.com/office/drawing/2014/main" val="1535697821"/>
                    </a:ext>
                  </a:extLst>
                </a:gridCol>
                <a:gridCol w="1147050">
                  <a:extLst>
                    <a:ext uri="{9D8B030D-6E8A-4147-A177-3AD203B41FA5}">
                      <a16:colId xmlns:a16="http://schemas.microsoft.com/office/drawing/2014/main" val="3722691688"/>
                    </a:ext>
                  </a:extLst>
                </a:gridCol>
                <a:gridCol w="1147050">
                  <a:extLst>
                    <a:ext uri="{9D8B030D-6E8A-4147-A177-3AD203B41FA5}">
                      <a16:colId xmlns:a16="http://schemas.microsoft.com/office/drawing/2014/main" val="1511499536"/>
                    </a:ext>
                  </a:extLst>
                </a:gridCol>
                <a:gridCol w="1147050">
                  <a:extLst>
                    <a:ext uri="{9D8B030D-6E8A-4147-A177-3AD203B41FA5}">
                      <a16:colId xmlns:a16="http://schemas.microsoft.com/office/drawing/2014/main" val="3970493082"/>
                    </a:ext>
                  </a:extLst>
                </a:gridCol>
                <a:gridCol w="1147050">
                  <a:extLst>
                    <a:ext uri="{9D8B030D-6E8A-4147-A177-3AD203B41FA5}">
                      <a16:colId xmlns:a16="http://schemas.microsoft.com/office/drawing/2014/main" val="1761197817"/>
                    </a:ext>
                  </a:extLst>
                </a:gridCol>
                <a:gridCol w="208851">
                  <a:extLst>
                    <a:ext uri="{9D8B030D-6E8A-4147-A177-3AD203B41FA5}">
                      <a16:colId xmlns:a16="http://schemas.microsoft.com/office/drawing/2014/main" val="685345922"/>
                    </a:ext>
                  </a:extLst>
                </a:gridCol>
                <a:gridCol w="1130192">
                  <a:extLst>
                    <a:ext uri="{9D8B030D-6E8A-4147-A177-3AD203B41FA5}">
                      <a16:colId xmlns:a16="http://schemas.microsoft.com/office/drawing/2014/main" val="3406411067"/>
                    </a:ext>
                  </a:extLst>
                </a:gridCol>
                <a:gridCol w="1130192">
                  <a:extLst>
                    <a:ext uri="{9D8B030D-6E8A-4147-A177-3AD203B41FA5}">
                      <a16:colId xmlns:a16="http://schemas.microsoft.com/office/drawing/2014/main" val="2190678673"/>
                    </a:ext>
                  </a:extLst>
                </a:gridCol>
              </a:tblGrid>
              <a:tr h="462888">
                <a:tc>
                  <a:txBody>
                    <a:bodyPr/>
                    <a:lstStyle/>
                    <a:p>
                      <a:endParaRPr lang="en-US" sz="1200" dirty="0"/>
                    </a:p>
                  </a:txBody>
                  <a:tcPr/>
                </a:tc>
                <a:tc>
                  <a:txBody>
                    <a:bodyPr/>
                    <a:lstStyle/>
                    <a:p>
                      <a:pPr algn="ctr"/>
                      <a:r>
                        <a:rPr lang="en-US" sz="900" dirty="0">
                          <a:solidFill>
                            <a:schemeClr val="tx1"/>
                          </a:solidFill>
                        </a:rPr>
                        <a:t>US Stock</a:t>
                      </a:r>
                    </a:p>
                    <a:p>
                      <a:pPr algn="ctr"/>
                      <a:r>
                        <a:rPr lang="en-US" sz="900" dirty="0">
                          <a:solidFill>
                            <a:schemeClr val="tx1"/>
                          </a:solidFill>
                        </a:rPr>
                        <a:t>Market</a:t>
                      </a:r>
                    </a:p>
                  </a:txBody>
                  <a:tcPr anchor="b"/>
                </a:tc>
                <a:tc>
                  <a:txBody>
                    <a:bodyPr/>
                    <a:lstStyle/>
                    <a:p>
                      <a:pPr algn="ctr"/>
                      <a:r>
                        <a:rPr lang="en-US" sz="900" dirty="0">
                          <a:solidFill>
                            <a:schemeClr val="tx1"/>
                          </a:solidFill>
                        </a:rPr>
                        <a:t>International Developed Stocks</a:t>
                      </a:r>
                    </a:p>
                  </a:txBody>
                  <a:tcPr anchor="b"/>
                </a:tc>
                <a:tc>
                  <a:txBody>
                    <a:bodyPr/>
                    <a:lstStyle/>
                    <a:p>
                      <a:pPr algn="ctr"/>
                      <a:r>
                        <a:rPr lang="en-US" sz="900" dirty="0">
                          <a:solidFill>
                            <a:schemeClr val="tx1"/>
                          </a:solidFill>
                        </a:rPr>
                        <a:t>Emerging</a:t>
                      </a:r>
                    </a:p>
                    <a:p>
                      <a:pPr algn="ctr"/>
                      <a:r>
                        <a:rPr lang="en-US" sz="900" dirty="0">
                          <a:solidFill>
                            <a:schemeClr val="tx1"/>
                          </a:solidFill>
                        </a:rPr>
                        <a:t>Markets Stocks</a:t>
                      </a:r>
                    </a:p>
                  </a:txBody>
                  <a:tcPr anchor="b"/>
                </a:tc>
                <a:tc>
                  <a:txBody>
                    <a:bodyPr/>
                    <a:lstStyle/>
                    <a:p>
                      <a:pPr algn="ctr"/>
                      <a:r>
                        <a:rPr lang="en-US" sz="900" dirty="0">
                          <a:solidFill>
                            <a:schemeClr val="tx1"/>
                          </a:solidFill>
                        </a:rPr>
                        <a:t>Global</a:t>
                      </a:r>
                    </a:p>
                    <a:p>
                      <a:pPr algn="ctr"/>
                      <a:r>
                        <a:rPr lang="en-US" sz="900" dirty="0">
                          <a:solidFill>
                            <a:schemeClr val="tx1"/>
                          </a:solidFill>
                        </a:rPr>
                        <a:t>Real Estate</a:t>
                      </a:r>
                    </a:p>
                  </a:txBody>
                  <a:tcPr anchor="b"/>
                </a:tc>
                <a:tc>
                  <a:txBody>
                    <a:bodyPr/>
                    <a:lstStyle/>
                    <a:p>
                      <a:pPr algn="ctr"/>
                      <a:endParaRPr lang="en-US" sz="900" dirty="0">
                        <a:solidFill>
                          <a:schemeClr val="tx1"/>
                        </a:solidFill>
                      </a:endParaRPr>
                    </a:p>
                  </a:txBody>
                  <a:tcPr anchor="b"/>
                </a:tc>
                <a:tc>
                  <a:txBody>
                    <a:bodyPr/>
                    <a:lstStyle/>
                    <a:p>
                      <a:pPr algn="ctr"/>
                      <a:r>
                        <a:rPr lang="en-US" sz="900" dirty="0">
                          <a:solidFill>
                            <a:schemeClr val="tx1"/>
                          </a:solidFill>
                        </a:rPr>
                        <a:t>US Bond </a:t>
                      </a:r>
                    </a:p>
                    <a:p>
                      <a:pPr algn="ctr"/>
                      <a:r>
                        <a:rPr lang="en-US" sz="900" dirty="0">
                          <a:solidFill>
                            <a:schemeClr val="tx1"/>
                          </a:solidFill>
                        </a:rPr>
                        <a:t>Market</a:t>
                      </a:r>
                    </a:p>
                  </a:txBody>
                  <a:tcPr anchor="b"/>
                </a:tc>
                <a:tc>
                  <a:txBody>
                    <a:bodyPr/>
                    <a:lstStyle/>
                    <a:p>
                      <a:pPr algn="ctr"/>
                      <a:r>
                        <a:rPr lang="en-US" sz="900" dirty="0">
                          <a:solidFill>
                            <a:schemeClr val="tx1"/>
                          </a:solidFill>
                        </a:rPr>
                        <a:t>Global Bond </a:t>
                      </a:r>
                    </a:p>
                    <a:p>
                      <a:pPr algn="ctr"/>
                      <a:r>
                        <a:rPr lang="en-US" sz="900" dirty="0">
                          <a:solidFill>
                            <a:schemeClr val="tx1"/>
                          </a:solidFill>
                        </a:rPr>
                        <a:t>Market ex US</a:t>
                      </a:r>
                    </a:p>
                  </a:txBody>
                  <a:tcPr anchor="b"/>
                </a:tc>
                <a:extLst>
                  <a:ext uri="{0D108BD9-81ED-4DB2-BD59-A6C34878D82A}">
                    <a16:rowId xmlns:a16="http://schemas.microsoft.com/office/drawing/2014/main" val="2895339872"/>
                  </a:ext>
                </a:extLst>
              </a:tr>
              <a:tr h="365760">
                <a:tc>
                  <a:txBody>
                    <a:bodyPr/>
                    <a:lstStyle/>
                    <a:p>
                      <a:r>
                        <a:rPr lang="en-US" sz="1100" dirty="0">
                          <a:solidFill>
                            <a:schemeClr val="bg1"/>
                          </a:solidFill>
                          <a:latin typeface="Avenir LT 65 Medium" panose="020B0603020000020003" pitchFamily="34" charset="0"/>
                        </a:rPr>
                        <a:t>2023</a:t>
                      </a:r>
                    </a:p>
                  </a:txBody>
                  <a:tcPr anchor="ctr">
                    <a:lnR w="6350" cap="flat" cmpd="sng" algn="ctr">
                      <a:solidFill>
                        <a:schemeClr val="bg1"/>
                      </a:solidFill>
                      <a:prstDash val="solid"/>
                      <a:round/>
                      <a:headEnd type="none" w="med" len="med"/>
                      <a:tailEnd type="none" w="med" len="med"/>
                    </a:lnR>
                    <a:solidFill>
                      <a:schemeClr val="bg1">
                        <a:lumMod val="50000"/>
                      </a:schemeClr>
                    </a:solidFill>
                  </a:tcPr>
                </a:tc>
                <a:tc gridSpan="4">
                  <a:txBody>
                    <a:bodyPr/>
                    <a:lstStyle/>
                    <a:p>
                      <a:pPr algn="ctr"/>
                      <a:r>
                        <a:rPr lang="en-US" sz="1100" dirty="0">
                          <a:solidFill>
                            <a:schemeClr val="bg1"/>
                          </a:solidFill>
                          <a:latin typeface="Avenir LT 65 Medium" panose="020B0603020000020003" pitchFamily="34" charset="0"/>
                        </a:rPr>
                        <a:t>STOCKS</a:t>
                      </a:r>
                    </a:p>
                  </a:txBody>
                  <a:tcPr anchor="ctr">
                    <a:lnL w="6350" cap="flat" cmpd="sng" algn="ctr">
                      <a:solidFill>
                        <a:schemeClr val="bg1"/>
                      </a:solidFill>
                      <a:prstDash val="solid"/>
                      <a:round/>
                      <a:headEnd type="none" w="med" len="med"/>
                      <a:tailEnd type="none" w="med" len="med"/>
                    </a:lnL>
                    <a:solidFill>
                      <a:schemeClr val="bg1">
                        <a:lumMod val="50000"/>
                      </a:schemeClr>
                    </a:solidFill>
                  </a:tcPr>
                </a:tc>
                <a:tc hMerge="1">
                  <a:txBody>
                    <a:bodyPr/>
                    <a:lstStyle/>
                    <a:p>
                      <a:endParaRPr lang="en-US" sz="1200" dirty="0">
                        <a:solidFill>
                          <a:schemeClr val="bg1"/>
                        </a:solidFill>
                      </a:endParaRPr>
                    </a:p>
                  </a:txBody>
                  <a:tcPr>
                    <a:solidFill>
                      <a:schemeClr val="bg1">
                        <a:lumMod val="50000"/>
                      </a:schemeClr>
                    </a:solidFill>
                  </a:tcPr>
                </a:tc>
                <a:tc hMerge="1">
                  <a:txBody>
                    <a:bodyPr/>
                    <a:lstStyle/>
                    <a:p>
                      <a:endParaRPr lang="en-US" sz="1200" dirty="0">
                        <a:solidFill>
                          <a:schemeClr val="bg1"/>
                        </a:solidFill>
                      </a:endParaRPr>
                    </a:p>
                  </a:txBody>
                  <a:tcPr>
                    <a:solidFill>
                      <a:schemeClr val="bg1">
                        <a:lumMod val="50000"/>
                      </a:schemeClr>
                    </a:solidFill>
                  </a:tcPr>
                </a:tc>
                <a:tc hMerge="1">
                  <a:txBody>
                    <a:bodyPr/>
                    <a:lstStyle/>
                    <a:p>
                      <a:endParaRPr lang="en-US" sz="1200" dirty="0">
                        <a:solidFill>
                          <a:schemeClr val="bg1"/>
                        </a:solidFill>
                      </a:endParaRPr>
                    </a:p>
                  </a:txBody>
                  <a:tcPr>
                    <a:solidFill>
                      <a:schemeClr val="bg1">
                        <a:lumMod val="50000"/>
                      </a:schemeClr>
                    </a:solidFill>
                  </a:tcPr>
                </a:tc>
                <a:tc>
                  <a:txBody>
                    <a:bodyPr/>
                    <a:lstStyle/>
                    <a:p>
                      <a:endParaRPr lang="en-US" sz="1200" dirty="0"/>
                    </a:p>
                  </a:txBody>
                  <a:tcPr anchor="b">
                    <a:solidFill>
                      <a:schemeClr val="bg1">
                        <a:lumMod val="85000"/>
                      </a:schemeClr>
                    </a:solidFill>
                  </a:tcPr>
                </a:tc>
                <a:tc gridSpan="2">
                  <a:txBody>
                    <a:bodyPr/>
                    <a:lstStyle/>
                    <a:p>
                      <a:pPr algn="ctr"/>
                      <a:r>
                        <a:rPr lang="en-US" sz="1100" dirty="0">
                          <a:solidFill>
                            <a:schemeClr val="bg1"/>
                          </a:solidFill>
                          <a:latin typeface="Avenir LT 65 Medium" panose="020B0603020000020003" pitchFamily="34" charset="0"/>
                        </a:rPr>
                        <a:t>BONDS</a:t>
                      </a:r>
                      <a:endParaRPr lang="en-US" sz="1200" dirty="0">
                        <a:solidFill>
                          <a:schemeClr val="bg1"/>
                        </a:solidFill>
                        <a:latin typeface="Avenir LT 65 Medium" panose="020B0603020000020003" pitchFamily="34" charset="0"/>
                      </a:endParaRPr>
                    </a:p>
                  </a:txBody>
                  <a:tcPr anchor="ctr">
                    <a:lnR w="6350" cap="flat" cmpd="sng" algn="ctr">
                      <a:solidFill>
                        <a:schemeClr val="bg1">
                          <a:lumMod val="65000"/>
                        </a:schemeClr>
                      </a:solidFill>
                      <a:prstDash val="solid"/>
                      <a:round/>
                      <a:headEnd type="none" w="med" len="med"/>
                      <a:tailEnd type="none" w="med" len="med"/>
                    </a:lnR>
                    <a:solidFill>
                      <a:schemeClr val="bg1">
                        <a:lumMod val="50000"/>
                      </a:schemeClr>
                    </a:solidFill>
                  </a:tcPr>
                </a:tc>
                <a:tc hMerge="1">
                  <a:txBody>
                    <a:bodyPr/>
                    <a:lstStyle/>
                    <a:p>
                      <a:endParaRPr lang="en-US" sz="1200" dirty="0"/>
                    </a:p>
                  </a:txBody>
                  <a:tcPr>
                    <a:solidFill>
                      <a:schemeClr val="bg1">
                        <a:lumMod val="50000"/>
                      </a:schemeClr>
                    </a:solidFill>
                  </a:tcPr>
                </a:tc>
                <a:extLst>
                  <a:ext uri="{0D108BD9-81ED-4DB2-BD59-A6C34878D82A}">
                    <a16:rowId xmlns:a16="http://schemas.microsoft.com/office/drawing/2014/main" val="462145158"/>
                  </a:ext>
                </a:extLst>
              </a:tr>
              <a:tr h="462888">
                <a:tc>
                  <a:txBody>
                    <a:bodyPr/>
                    <a:lstStyle/>
                    <a:p>
                      <a:endParaRPr lang="en-US" sz="1000" dirty="0"/>
                    </a:p>
                  </a:txBody>
                  <a:tcPr anchor="ctr">
                    <a:lnR w="6350" cap="flat" cmpd="sng" algn="ctr">
                      <a:solidFill>
                        <a:schemeClr val="bg1">
                          <a:lumMod val="65000"/>
                        </a:schemeClr>
                      </a:solidFill>
                      <a:prstDash val="solid"/>
                      <a:round/>
                      <a:headEnd type="none" w="med" len="med"/>
                      <a:tailEnd type="none" w="med" len="med"/>
                    </a:lnR>
                  </a:tcPr>
                </a:tc>
                <a:tc>
                  <a:txBody>
                    <a:bodyPr/>
                    <a:lstStyle/>
                    <a:p>
                      <a:pPr algn="ctr"/>
                      <a:r>
                        <a:rPr lang="en-US" sz="1200" dirty="0">
                          <a:solidFill>
                            <a:schemeClr val="tx1"/>
                          </a:solidFill>
                        </a:rPr>
                        <a:t>25.96%</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dirty="0">
                          <a:solidFill>
                            <a:schemeClr val="tx1"/>
                          </a:solidFill>
                        </a:rPr>
                        <a:t>17.94%</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dirty="0">
                          <a:solidFill>
                            <a:schemeClr val="tx1"/>
                          </a:solidFill>
                        </a:rPr>
                        <a:t>9.83%</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dirty="0">
                          <a:solidFill>
                            <a:schemeClr val="tx1"/>
                          </a:solidFill>
                        </a:rPr>
                        <a:t>10.23%</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endParaRPr lang="en-US" sz="1200" dirty="0">
                        <a:solidFill>
                          <a:schemeClr val="tx1"/>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dirty="0">
                          <a:solidFill>
                            <a:schemeClr val="tx1"/>
                          </a:solidFill>
                        </a:rPr>
                        <a:t>5.53%</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dirty="0">
                          <a:solidFill>
                            <a:schemeClr val="tx1"/>
                          </a:solidFill>
                        </a:rPr>
                        <a:t>8.32%</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extLst>
                  <a:ext uri="{0D108BD9-81ED-4DB2-BD59-A6C34878D82A}">
                    <a16:rowId xmlns:a16="http://schemas.microsoft.com/office/drawing/2014/main" val="2257848847"/>
                  </a:ext>
                </a:extLst>
              </a:tr>
              <a:tr h="907427">
                <a:tc>
                  <a:txBody>
                    <a:bodyPr/>
                    <a:lstStyle/>
                    <a:p>
                      <a:endParaRPr lang="en-US" sz="1000" dirty="0"/>
                    </a:p>
                  </a:txBody>
                  <a:tcPr anchor="ctr">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dirty="0"/>
                        <a:t> </a:t>
                      </a: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extLst>
                  <a:ext uri="{0D108BD9-81ED-4DB2-BD59-A6C34878D82A}">
                    <a16:rowId xmlns:a16="http://schemas.microsoft.com/office/drawing/2014/main" val="2968481374"/>
                  </a:ext>
                </a:extLst>
              </a:tr>
              <a:tr h="231599">
                <a:tc>
                  <a:txBody>
                    <a:bodyPr/>
                    <a:lstStyle/>
                    <a:p>
                      <a:endParaRPr lang="en-US" sz="1000" dirty="0"/>
                    </a:p>
                  </a:txBody>
                  <a:tcPr marL="0" marR="0" marT="0" marB="0" anchor="ctr"/>
                </a:tc>
                <a:tc>
                  <a:txBody>
                    <a:bodyPr/>
                    <a:lstStyle/>
                    <a:p>
                      <a:endParaRPr lang="en-US" sz="800" dirty="0"/>
                    </a:p>
                  </a:txBody>
                  <a:tcPr marL="0" marR="0" marT="0" marB="0"/>
                </a:tc>
                <a:tc>
                  <a:txBody>
                    <a:bodyPr/>
                    <a:lstStyle/>
                    <a:p>
                      <a:endParaRPr lang="en-US" sz="800" dirty="0"/>
                    </a:p>
                  </a:txBody>
                  <a:tcPr marL="0" marR="0" marT="0" marB="0"/>
                </a:tc>
                <a:tc>
                  <a:txBody>
                    <a:bodyPr/>
                    <a:lstStyle/>
                    <a:p>
                      <a:endParaRPr lang="en-US" sz="800" dirty="0"/>
                    </a:p>
                  </a:txBody>
                  <a:tcPr marL="0" marR="0" marT="0" marB="0"/>
                </a:tc>
                <a:tc>
                  <a:txBody>
                    <a:bodyPr/>
                    <a:lstStyle/>
                    <a:p>
                      <a:endParaRPr lang="en-US" sz="800" dirty="0"/>
                    </a:p>
                  </a:txBody>
                  <a:tcPr marL="0" marR="0" marT="0" marB="0"/>
                </a:tc>
                <a:tc>
                  <a:txBody>
                    <a:bodyPr/>
                    <a:lstStyle/>
                    <a:p>
                      <a:endParaRPr lang="en-US" sz="800" dirty="0"/>
                    </a:p>
                  </a:txBody>
                  <a:tcPr marL="0" marR="0" marT="0" marB="0"/>
                </a:tc>
                <a:tc>
                  <a:txBody>
                    <a:bodyPr/>
                    <a:lstStyle/>
                    <a:p>
                      <a:endParaRPr lang="en-US" sz="800" dirty="0"/>
                    </a:p>
                  </a:txBody>
                  <a:tcPr marL="0" marR="0" marT="0" marB="0"/>
                </a:tc>
                <a:tc>
                  <a:txBody>
                    <a:bodyPr/>
                    <a:lstStyle/>
                    <a:p>
                      <a:endParaRPr lang="en-US" sz="800" dirty="0"/>
                    </a:p>
                  </a:txBody>
                  <a:tcPr marL="0" marR="0" marT="0" marB="0"/>
                </a:tc>
                <a:extLst>
                  <a:ext uri="{0D108BD9-81ED-4DB2-BD59-A6C34878D82A}">
                    <a16:rowId xmlns:a16="http://schemas.microsoft.com/office/drawing/2014/main" val="1110000147"/>
                  </a:ext>
                </a:extLst>
              </a:tr>
              <a:tr h="365760">
                <a:tc>
                  <a:txBody>
                    <a:bodyPr/>
                    <a:lstStyle/>
                    <a:p>
                      <a:r>
                        <a:rPr lang="en-US" sz="1100" dirty="0">
                          <a:solidFill>
                            <a:schemeClr val="bg1"/>
                          </a:solidFill>
                          <a:latin typeface="Avenir LT 65 Medium" panose="020B0603020000020003" pitchFamily="34" charset="0"/>
                        </a:rPr>
                        <a:t>Since Jan. 2001</a:t>
                      </a:r>
                    </a:p>
                  </a:txBody>
                  <a:tcPr anchor="ctr">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200"/>
                        <a:t> </a:t>
                      </a:r>
                      <a:endParaRPr lang="en-US" sz="12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200"/>
                        <a:t> </a:t>
                      </a:r>
                      <a:endParaRPr lang="en-US" sz="12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200"/>
                        <a:t> </a:t>
                      </a:r>
                      <a:endParaRPr lang="en-US" sz="12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200"/>
                        <a:t> </a:t>
                      </a:r>
                      <a:endParaRPr lang="en-US" sz="1200" dirty="0"/>
                    </a:p>
                  </a:txBody>
                  <a:tcPr>
                    <a:lnL w="6350" cap="flat" cmpd="sng" algn="ctr">
                      <a:solidFill>
                        <a:schemeClr val="bg1"/>
                      </a:solidFill>
                      <a:prstDash val="solid"/>
                      <a:round/>
                      <a:headEnd type="none" w="med" len="med"/>
                      <a:tailEnd type="none" w="med" len="med"/>
                    </a:lnL>
                    <a:solidFill>
                      <a:schemeClr val="bg1">
                        <a:lumMod val="50000"/>
                      </a:schemeClr>
                    </a:solidFill>
                  </a:tcPr>
                </a:tc>
                <a:tc>
                  <a:txBody>
                    <a:bodyPr/>
                    <a:lstStyle/>
                    <a:p>
                      <a:r>
                        <a:rPr lang="en-US" sz="1200"/>
                        <a:t> </a:t>
                      </a:r>
                      <a:endParaRPr lang="en-US" sz="1200" dirty="0"/>
                    </a:p>
                  </a:txBody>
                  <a:tcPr>
                    <a:solidFill>
                      <a:schemeClr val="bg1">
                        <a:lumMod val="85000"/>
                      </a:schemeClr>
                    </a:solidFill>
                  </a:tcPr>
                </a:tc>
                <a:tc>
                  <a:txBody>
                    <a:bodyPr/>
                    <a:lstStyle/>
                    <a:p>
                      <a:r>
                        <a:rPr lang="en-US" sz="1200"/>
                        <a:t> </a:t>
                      </a:r>
                      <a:endParaRPr lang="en-US" sz="1200" dirty="0"/>
                    </a:p>
                  </a:txBody>
                  <a:tcPr>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200"/>
                        <a:t> </a:t>
                      </a:r>
                      <a:endParaRPr lang="en-US" sz="1200" dirty="0"/>
                    </a:p>
                  </a:txBody>
                  <a:tcPr>
                    <a:lnL w="6350" cap="flat" cmpd="sng" algn="ctr">
                      <a:solidFill>
                        <a:schemeClr val="bg1"/>
                      </a:solidFill>
                      <a:prstDash val="solid"/>
                      <a:round/>
                      <a:headEnd type="none" w="med" len="med"/>
                      <a:tailEnd type="none" w="med" len="med"/>
                    </a:lnL>
                    <a:solidFill>
                      <a:schemeClr val="bg1">
                        <a:lumMod val="50000"/>
                      </a:schemeClr>
                    </a:solidFill>
                  </a:tcPr>
                </a:tc>
                <a:extLst>
                  <a:ext uri="{0D108BD9-81ED-4DB2-BD59-A6C34878D82A}">
                    <a16:rowId xmlns:a16="http://schemas.microsoft.com/office/drawing/2014/main" val="3665611152"/>
                  </a:ext>
                </a:extLst>
              </a:tr>
              <a:tr h="555363">
                <a:tc>
                  <a:txBody>
                    <a:bodyPr/>
                    <a:lstStyle/>
                    <a:p>
                      <a:r>
                        <a:rPr lang="en-US" sz="1200" dirty="0">
                          <a:solidFill>
                            <a:schemeClr val="bg1">
                              <a:lumMod val="50000"/>
                            </a:schemeClr>
                          </a:solidFill>
                        </a:rPr>
                        <a:t>Average</a:t>
                      </a:r>
                      <a:br>
                        <a:rPr lang="en-US" sz="1200" dirty="0">
                          <a:solidFill>
                            <a:schemeClr val="bg1">
                              <a:lumMod val="50000"/>
                            </a:schemeClr>
                          </a:solidFill>
                        </a:rPr>
                      </a:br>
                      <a:r>
                        <a:rPr lang="en-US" sz="1200" dirty="0">
                          <a:solidFill>
                            <a:schemeClr val="bg1">
                              <a:lumMod val="50000"/>
                            </a:schemeClr>
                          </a:solidFill>
                        </a:rPr>
                        <a:t>Yearly Return</a:t>
                      </a:r>
                    </a:p>
                  </a:txBody>
                  <a:tcPr anchor="ctr">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dirty="0">
                          <a:solidFill>
                            <a:schemeClr val="bg1">
                              <a:lumMod val="50000"/>
                            </a:schemeClr>
                          </a:solidFill>
                        </a:rPr>
                        <a:t>9.6%</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6.6%</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11.3%</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9.2%</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 </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bg1">
                              <a:lumMod val="50000"/>
                            </a:schemeClr>
                          </a:solidFill>
                        </a:rPr>
                        <a:t>3.8%</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3.8%</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237252356"/>
                  </a:ext>
                </a:extLst>
              </a:tr>
              <a:tr h="320040">
                <a:tc>
                  <a:txBody>
                    <a:bodyPr/>
                    <a:lstStyle/>
                    <a:p>
                      <a:r>
                        <a:rPr lang="en-US" sz="1200" dirty="0">
                          <a:solidFill>
                            <a:schemeClr val="bg1">
                              <a:lumMod val="50000"/>
                            </a:schemeClr>
                          </a:solidFill>
                        </a:rPr>
                        <a:t>Best</a:t>
                      </a:r>
                    </a:p>
                  </a:txBody>
                  <a:tcPr marT="0" marB="0" anchor="b">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tcPr>
                </a:tc>
                <a:tc>
                  <a:txBody>
                    <a:bodyPr/>
                    <a:lstStyle/>
                    <a:p>
                      <a:pPr algn="ctr"/>
                      <a:r>
                        <a:rPr lang="en-US" sz="1200">
                          <a:solidFill>
                            <a:schemeClr val="bg1">
                              <a:lumMod val="50000"/>
                            </a:schemeClr>
                          </a:solidFill>
                        </a:rPr>
                        <a:t>33.6%</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39.4%</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78.5%</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37.4%</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 </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bg1">
                              <a:lumMod val="50000"/>
                            </a:schemeClr>
                          </a:solidFill>
                        </a:rPr>
                        <a:t>10.3%</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8.8%</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050843661"/>
                  </a:ext>
                </a:extLst>
              </a:tr>
              <a:tr h="320040">
                <a:tc>
                  <a:txBody>
                    <a:bodyPr/>
                    <a:lstStyle/>
                    <a:p>
                      <a:r>
                        <a:rPr lang="en-US" sz="1200" dirty="0">
                          <a:solidFill>
                            <a:schemeClr val="bg1">
                              <a:lumMod val="50000"/>
                            </a:schemeClr>
                          </a:solidFill>
                        </a:rPr>
                        <a:t>Year</a:t>
                      </a:r>
                    </a:p>
                  </a:txBody>
                  <a:tcPr marT="0" marB="0">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2013</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2003</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2009</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2006</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 </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b="1">
                          <a:solidFill>
                            <a:schemeClr val="bg1">
                              <a:lumMod val="50000"/>
                            </a:schemeClr>
                          </a:solidFill>
                        </a:rPr>
                        <a:t>2002</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2014</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120623741"/>
                  </a:ext>
                </a:extLst>
              </a:tr>
              <a:tr h="320040">
                <a:tc>
                  <a:txBody>
                    <a:bodyPr/>
                    <a:lstStyle/>
                    <a:p>
                      <a:r>
                        <a:rPr lang="en-US" sz="1200" dirty="0">
                          <a:solidFill>
                            <a:schemeClr val="bg1">
                              <a:lumMod val="50000"/>
                            </a:schemeClr>
                          </a:solidFill>
                        </a:rPr>
                        <a:t>Worst</a:t>
                      </a:r>
                    </a:p>
                  </a:txBody>
                  <a:tcPr marT="0" marB="0" anchor="b">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tcPr>
                </a:tc>
                <a:tc>
                  <a:txBody>
                    <a:bodyPr/>
                    <a:lstStyle/>
                    <a:p>
                      <a:pPr algn="ctr"/>
                      <a:r>
                        <a:rPr lang="en-US" sz="1200">
                          <a:solidFill>
                            <a:schemeClr val="bg1">
                              <a:lumMod val="50000"/>
                            </a:schemeClr>
                          </a:solidFill>
                        </a:rPr>
                        <a:t>-37.3%</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-43.6%</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-53.3%</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-45.7%</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 </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bg1">
                              <a:lumMod val="50000"/>
                            </a:schemeClr>
                          </a:solidFill>
                        </a:rPr>
                        <a:t>-13.0%</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-9.8%</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77677287"/>
                  </a:ext>
                </a:extLst>
              </a:tr>
              <a:tr h="320040">
                <a:tc>
                  <a:txBody>
                    <a:bodyPr/>
                    <a:lstStyle/>
                    <a:p>
                      <a:r>
                        <a:rPr lang="en-US" sz="1200" dirty="0">
                          <a:solidFill>
                            <a:schemeClr val="bg1">
                              <a:lumMod val="50000"/>
                            </a:schemeClr>
                          </a:solidFill>
                        </a:rPr>
                        <a:t>Year</a:t>
                      </a:r>
                    </a:p>
                  </a:txBody>
                  <a:tcPr marT="0" marB="0">
                    <a:lnR w="6350" cap="flat" cmpd="sng" algn="ctr">
                      <a:solidFill>
                        <a:schemeClr val="bg1">
                          <a:lumMod val="65000"/>
                        </a:schemeClr>
                      </a:solidFill>
                      <a:prstDash val="solid"/>
                      <a:round/>
                      <a:headEnd type="none" w="med" len="med"/>
                      <a:tailEnd type="none" w="med" len="med"/>
                    </a:lnR>
                  </a:tcPr>
                </a:tc>
                <a:tc>
                  <a:txBody>
                    <a:bodyPr/>
                    <a:lstStyle/>
                    <a:p>
                      <a:pPr algn="ctr"/>
                      <a:r>
                        <a:rPr lang="en-US" sz="1200" b="1">
                          <a:solidFill>
                            <a:schemeClr val="bg1">
                              <a:lumMod val="50000"/>
                            </a:schemeClr>
                          </a:solidFill>
                        </a:rPr>
                        <a:t>2008</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tc>
                  <a:txBody>
                    <a:bodyPr/>
                    <a:lstStyle/>
                    <a:p>
                      <a:pPr algn="ctr"/>
                      <a:r>
                        <a:rPr lang="en-US" sz="1200" b="1">
                          <a:solidFill>
                            <a:schemeClr val="bg1">
                              <a:lumMod val="50000"/>
                            </a:schemeClr>
                          </a:solidFill>
                        </a:rPr>
                        <a:t>2008</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tc>
                  <a:txBody>
                    <a:bodyPr/>
                    <a:lstStyle/>
                    <a:p>
                      <a:pPr algn="ctr"/>
                      <a:r>
                        <a:rPr lang="en-US" sz="1200" b="1">
                          <a:solidFill>
                            <a:schemeClr val="bg1">
                              <a:lumMod val="50000"/>
                            </a:schemeClr>
                          </a:solidFill>
                        </a:rPr>
                        <a:t>2008</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tc>
                  <a:txBody>
                    <a:bodyPr/>
                    <a:lstStyle/>
                    <a:p>
                      <a:pPr algn="ctr"/>
                      <a:r>
                        <a:rPr lang="en-US" sz="1200" b="1">
                          <a:solidFill>
                            <a:schemeClr val="bg1">
                              <a:lumMod val="50000"/>
                            </a:schemeClr>
                          </a:solidFill>
                        </a:rPr>
                        <a:t>2008</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tc>
                  <a:txBody>
                    <a:bodyPr/>
                    <a:lstStyle/>
                    <a:p>
                      <a:pPr algn="ctr"/>
                      <a:r>
                        <a:rPr lang="en-US" sz="1200" b="1">
                          <a:solidFill>
                            <a:schemeClr val="bg1">
                              <a:lumMod val="50000"/>
                            </a:schemeClr>
                          </a:solidFill>
                        </a:rPr>
                        <a:t> </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b="1">
                          <a:solidFill>
                            <a:schemeClr val="bg1">
                              <a:lumMod val="50000"/>
                            </a:schemeClr>
                          </a:solidFill>
                        </a:rPr>
                        <a:t>2022</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tc>
                  <a:txBody>
                    <a:bodyPr/>
                    <a:lstStyle/>
                    <a:p>
                      <a:pPr algn="ctr"/>
                      <a:r>
                        <a:rPr lang="en-US" sz="1200" b="1" dirty="0">
                          <a:solidFill>
                            <a:schemeClr val="bg1">
                              <a:lumMod val="50000"/>
                            </a:schemeClr>
                          </a:solidFill>
                        </a:rPr>
                        <a:t>2022</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967709083"/>
                  </a:ext>
                </a:extLst>
              </a:tr>
            </a:tbl>
          </a:graphicData>
        </a:graphic>
      </p:graphicFrame>
      <p:sp>
        <p:nvSpPr>
          <p:cNvPr id="27" name="Up Arrow 1">
            <a:extLst>
              <a:ext uri="{FF2B5EF4-FFF2-40B4-BE49-F238E27FC236}">
                <a16:creationId xmlns:a16="http://schemas.microsoft.com/office/drawing/2014/main" id="{3CBA0CAF-CF58-4E65-9191-8525ED8582AE}"/>
              </a:ext>
            </a:extLst>
          </p:cNvPr>
          <p:cNvSpPr/>
          <p:nvPr/>
        </p:nvSpPr>
        <p:spPr>
          <a:xfrm>
            <a:off x="7515897" y="3015309"/>
            <a:ext cx="642324" cy="733671"/>
          </a:xfrm>
          <a:prstGeom prst="upArrow">
            <a:avLst/>
          </a:prstGeom>
          <a:solidFill>
            <a:srgbClr val="93A37C"/>
          </a:solidFill>
          <a:ln w="25400" cap="flat" cmpd="sng" algn="ctr">
            <a:noFill/>
            <a:prstDash val="solid"/>
          </a:ln>
          <a:effectLst/>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prstClr val="white"/>
              </a:solidFill>
              <a:latin typeface="Arial"/>
              <a:cs typeface="Arial" pitchFamily="34" charset="0"/>
            </a:endParaRPr>
          </a:p>
        </p:txBody>
      </p:sp>
      <p:sp>
        <p:nvSpPr>
          <p:cNvPr id="28" name="Up Arrow 1">
            <a:extLst>
              <a:ext uri="{FF2B5EF4-FFF2-40B4-BE49-F238E27FC236}">
                <a16:creationId xmlns:a16="http://schemas.microsoft.com/office/drawing/2014/main" id="{D0D5E744-F1B7-4579-A192-D5C07DA6BA34}"/>
              </a:ext>
            </a:extLst>
          </p:cNvPr>
          <p:cNvSpPr/>
          <p:nvPr/>
        </p:nvSpPr>
        <p:spPr>
          <a:xfrm>
            <a:off x="6155453" y="3015309"/>
            <a:ext cx="642324" cy="733671"/>
          </a:xfrm>
          <a:prstGeom prst="upArrow">
            <a:avLst/>
          </a:prstGeom>
          <a:solidFill>
            <a:srgbClr val="93A37C"/>
          </a:solidFill>
          <a:ln w="25400" cap="flat" cmpd="sng" algn="ctr">
            <a:noFill/>
            <a:prstDash val="solid"/>
          </a:ln>
          <a:effectLst/>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prstClr val="white"/>
              </a:solidFill>
              <a:latin typeface="Arial"/>
              <a:cs typeface="Arial" pitchFamily="34" charset="0"/>
            </a:endParaRPr>
          </a:p>
        </p:txBody>
      </p:sp>
      <p:sp>
        <p:nvSpPr>
          <p:cNvPr id="32" name="Up Arrow 1">
            <a:extLst>
              <a:ext uri="{FF2B5EF4-FFF2-40B4-BE49-F238E27FC236}">
                <a16:creationId xmlns:a16="http://schemas.microsoft.com/office/drawing/2014/main" id="{C0FE40EF-A67C-4BB1-9E07-CFC7D9A8315A}"/>
              </a:ext>
            </a:extLst>
          </p:cNvPr>
          <p:cNvSpPr/>
          <p:nvPr/>
        </p:nvSpPr>
        <p:spPr>
          <a:xfrm>
            <a:off x="8645206" y="3015309"/>
            <a:ext cx="642324" cy="733671"/>
          </a:xfrm>
          <a:prstGeom prst="upArrow">
            <a:avLst/>
          </a:prstGeom>
          <a:solidFill>
            <a:srgbClr val="93A37C"/>
          </a:solidFill>
          <a:ln w="25400" cap="flat" cmpd="sng" algn="ctr">
            <a:noFill/>
            <a:prstDash val="solid"/>
          </a:ln>
          <a:effectLst/>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prstClr val="white"/>
              </a:solidFill>
              <a:latin typeface="Arial"/>
              <a:cs typeface="Arial" pitchFamily="34" charset="0"/>
            </a:endParaRPr>
          </a:p>
        </p:txBody>
      </p:sp>
      <p:sp>
        <p:nvSpPr>
          <p:cNvPr id="33" name="Up Arrow 1">
            <a:extLst>
              <a:ext uri="{FF2B5EF4-FFF2-40B4-BE49-F238E27FC236}">
                <a16:creationId xmlns:a16="http://schemas.microsoft.com/office/drawing/2014/main" id="{7F7A4050-A355-4304-AD0F-AE628D981AD4}"/>
              </a:ext>
            </a:extLst>
          </p:cNvPr>
          <p:cNvSpPr/>
          <p:nvPr/>
        </p:nvSpPr>
        <p:spPr>
          <a:xfrm>
            <a:off x="3869225" y="3015309"/>
            <a:ext cx="642324" cy="733671"/>
          </a:xfrm>
          <a:prstGeom prst="upArrow">
            <a:avLst/>
          </a:prstGeom>
          <a:solidFill>
            <a:srgbClr val="93A37C"/>
          </a:solidFill>
          <a:ln w="25400" cap="flat" cmpd="sng" algn="ctr">
            <a:noFill/>
            <a:prstDash val="solid"/>
          </a:ln>
          <a:effectLst/>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prstClr val="white"/>
              </a:solidFill>
              <a:latin typeface="Arial"/>
              <a:cs typeface="Arial" pitchFamily="34" charset="0"/>
            </a:endParaRPr>
          </a:p>
        </p:txBody>
      </p:sp>
      <p:sp>
        <p:nvSpPr>
          <p:cNvPr id="34" name="Up Arrow 1">
            <a:extLst>
              <a:ext uri="{FF2B5EF4-FFF2-40B4-BE49-F238E27FC236}">
                <a16:creationId xmlns:a16="http://schemas.microsoft.com/office/drawing/2014/main" id="{5D3EE42E-AAA8-4976-AA0E-5F945BC75360}"/>
              </a:ext>
            </a:extLst>
          </p:cNvPr>
          <p:cNvSpPr/>
          <p:nvPr/>
        </p:nvSpPr>
        <p:spPr>
          <a:xfrm>
            <a:off x="2719287" y="3015309"/>
            <a:ext cx="642324" cy="733671"/>
          </a:xfrm>
          <a:prstGeom prst="upArrow">
            <a:avLst/>
          </a:prstGeom>
          <a:solidFill>
            <a:srgbClr val="93A37C"/>
          </a:solidFill>
          <a:ln w="25400" cap="flat" cmpd="sng" algn="ctr">
            <a:noFill/>
            <a:prstDash val="solid"/>
          </a:ln>
          <a:effectLst/>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prstClr val="white"/>
              </a:solidFill>
              <a:latin typeface="Arial"/>
              <a:cs typeface="Arial" pitchFamily="34" charset="0"/>
            </a:endParaRPr>
          </a:p>
        </p:txBody>
      </p:sp>
      <p:sp>
        <p:nvSpPr>
          <p:cNvPr id="35" name="Up Arrow 1">
            <a:extLst>
              <a:ext uri="{FF2B5EF4-FFF2-40B4-BE49-F238E27FC236}">
                <a16:creationId xmlns:a16="http://schemas.microsoft.com/office/drawing/2014/main" id="{244D8269-83A5-4A16-BF9C-CABC95562BD9}"/>
              </a:ext>
            </a:extLst>
          </p:cNvPr>
          <p:cNvSpPr/>
          <p:nvPr/>
        </p:nvSpPr>
        <p:spPr>
          <a:xfrm>
            <a:off x="5012339" y="3015309"/>
            <a:ext cx="642324" cy="733671"/>
          </a:xfrm>
          <a:prstGeom prst="upArrow">
            <a:avLst/>
          </a:prstGeom>
          <a:solidFill>
            <a:srgbClr val="93A37C"/>
          </a:solidFill>
          <a:ln w="25400" cap="flat" cmpd="sng" algn="ctr">
            <a:noFill/>
            <a:prstDash val="solid"/>
          </a:ln>
          <a:effectLst/>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prstClr val="white"/>
              </a:solidFill>
              <a:latin typeface="Arial"/>
              <a:cs typeface="Arial" pitchFamily="34" charset="0"/>
            </a:endParaRPr>
          </a:p>
        </p:txBody>
      </p:sp>
    </p:spTree>
    <p:extLst>
      <p:ext uri="{BB962C8B-B14F-4D97-AF65-F5344CB8AC3E}">
        <p14:creationId xmlns:p14="http://schemas.microsoft.com/office/powerpoint/2010/main" val="189843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US Stocks</a:t>
            </a:r>
          </a:p>
        </p:txBody>
      </p:sp>
      <p:sp>
        <p:nvSpPr>
          <p:cNvPr id="6" name="Slide Number Placeholder 5"/>
          <p:cNvSpPr>
            <a:spLocks noGrp="1"/>
          </p:cNvSpPr>
          <p:nvPr>
            <p:ph type="sldNum" sz="quarter" idx="12"/>
          </p:nvPr>
        </p:nvSpPr>
        <p:spPr/>
        <p:txBody>
          <a:bodyPr/>
          <a:lstStyle/>
          <a:p>
            <a:fld id="{66F6FF41-5833-4EBF-9145-362BCED2914A}" type="slidenum">
              <a:rPr lang="en-US" smtClean="0"/>
              <a:pPr/>
              <a:t>4</a:t>
            </a:fld>
            <a:endParaRPr lang="en-US" dirty="0"/>
          </a:p>
        </p:txBody>
      </p:sp>
      <p:pic>
        <p:nvPicPr>
          <p:cNvPr id="4" name="Picture Placeholder 3" descr="A close-up of a logo&#10;&#10;Description automatically generated">
            <a:extLst>
              <a:ext uri="{FF2B5EF4-FFF2-40B4-BE49-F238E27FC236}">
                <a16:creationId xmlns:a16="http://schemas.microsoft.com/office/drawing/2014/main" id="{BB659E40-38B0-2FF4-621A-567CA498D9CD}"/>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3023" b="3023"/>
          <a:stretch>
            <a:fillRect/>
          </a:stretch>
        </p:blipFill>
        <p:spPr/>
      </p:pic>
      <p:sp>
        <p:nvSpPr>
          <p:cNvPr id="8" name="Text Placeholder 7"/>
          <p:cNvSpPr>
            <a:spLocks noGrp="1"/>
          </p:cNvSpPr>
          <p:nvPr>
            <p:ph type="body" sz="quarter" idx="14"/>
          </p:nvPr>
        </p:nvSpPr>
        <p:spPr/>
        <p:txBody>
          <a:bodyPr/>
          <a:lstStyle/>
          <a:p>
            <a:r>
              <a:rPr lang="en-US" dirty="0"/>
              <a:t>2023 index returns</a:t>
            </a:r>
          </a:p>
        </p:txBody>
      </p:sp>
      <p:sp>
        <p:nvSpPr>
          <p:cNvPr id="9" name="Text Placeholder 8"/>
          <p:cNvSpPr>
            <a:spLocks noGrp="1"/>
          </p:cNvSpPr>
          <p:nvPr>
            <p:ph type="body" sz="quarter" idx="15"/>
          </p:nvPr>
        </p:nvSpPr>
        <p:spPr/>
        <p:txBody>
          <a:bodyPr/>
          <a:lstStyle/>
          <a:p>
            <a:r>
              <a:rPr lang="en-US" b="1" dirty="0"/>
              <a:t>Past performance is not a guarantee of future results. Indices are not available for direct investment. Index performance does not reflect the expenses associated with the management of an actual portfolio.</a:t>
            </a:r>
            <a:r>
              <a:rPr lang="en-US" dirty="0"/>
              <a:t> Market segment (index representation) as follows: </a:t>
            </a:r>
            <a:r>
              <a:rPr lang="en-US" dirty="0" err="1"/>
              <a:t>Marketwide</a:t>
            </a:r>
            <a:r>
              <a:rPr lang="en-US" dirty="0"/>
              <a:t> (Russell 3000 Index), Large Cap (Russell 1000 Index), Large Value (Russell 1000 Value Index), Large Growth (Russell 1000 Growth Index), Small Cap (Russell 2000 Index), Small Value (Russell 2000 Value Index), and Small Growth (Russell 2000 Growth Index). World Market Cap represented by Russell 3000 Index, MSCI World ex USA IMI Index, and MSCI Emerging Markets IMI Index. Russell 3000 Index is used as the proxy for the US market. Dow Jones US Select REIT Index used as proxy for the US REIT market. Frank Russell Company is the source and owner of the trademarks, service marks, and copyrights related to the Russell Indexes. MSCI data © MSCI 2024, all rights reserved.</a:t>
            </a:r>
          </a:p>
        </p:txBody>
      </p:sp>
      <p:sp>
        <p:nvSpPr>
          <p:cNvPr id="14" name="Text Placeholder 13"/>
          <p:cNvSpPr>
            <a:spLocks noGrp="1"/>
          </p:cNvSpPr>
          <p:nvPr>
            <p:ph type="body" sz="quarter" idx="18"/>
          </p:nvPr>
        </p:nvSpPr>
        <p:spPr>
          <a:xfrm>
            <a:off x="604843" y="1790200"/>
            <a:ext cx="3660082" cy="2716564"/>
          </a:xfrm>
        </p:spPr>
        <p:txBody>
          <a:bodyPr/>
          <a:lstStyle/>
          <a:p>
            <a:r>
              <a:rPr lang="en-US" dirty="0"/>
              <a:t>The US equity market posted positive returns for the year and outperformed both non-US developed and emerging markets.</a:t>
            </a:r>
          </a:p>
          <a:p>
            <a:r>
              <a:rPr lang="en-US" dirty="0"/>
              <a:t>Value underperformed growth.</a:t>
            </a:r>
          </a:p>
          <a:p>
            <a:r>
              <a:rPr lang="en-US" dirty="0"/>
              <a:t>Small caps underperformed large caps.</a:t>
            </a:r>
          </a:p>
          <a:p>
            <a:r>
              <a:rPr lang="en-US" dirty="0"/>
              <a:t>REIT indices underperformed equity market indices.</a:t>
            </a:r>
          </a:p>
        </p:txBody>
      </p:sp>
      <p:graphicFrame>
        <p:nvGraphicFramePr>
          <p:cNvPr id="13" name="Chart 12">
            <a:extLst>
              <a:ext uri="{FF2B5EF4-FFF2-40B4-BE49-F238E27FC236}">
                <a16:creationId xmlns:a16="http://schemas.microsoft.com/office/drawing/2014/main" id="{40E5752E-A894-4BF0-9D76-AF7D10C7747D}"/>
              </a:ext>
            </a:extLst>
          </p:cNvPr>
          <p:cNvGraphicFramePr/>
          <p:nvPr>
            <p:extLst>
              <p:ext uri="{D42A27DB-BD31-4B8C-83A1-F6EECF244321}">
                <p14:modId xmlns:p14="http://schemas.microsoft.com/office/powerpoint/2010/main" val="2647492849"/>
              </p:ext>
            </p:extLst>
          </p:nvPr>
        </p:nvGraphicFramePr>
        <p:xfrm>
          <a:off x="4594607" y="2089106"/>
          <a:ext cx="5156221" cy="21927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Chart 17">
            <a:extLst>
              <a:ext uri="{FF2B5EF4-FFF2-40B4-BE49-F238E27FC236}">
                <a16:creationId xmlns:a16="http://schemas.microsoft.com/office/drawing/2014/main" id="{629D2DC3-B165-46D8-8980-832CEC0279E6}"/>
              </a:ext>
            </a:extLst>
          </p:cNvPr>
          <p:cNvGraphicFramePr/>
          <p:nvPr>
            <p:extLst>
              <p:ext uri="{D42A27DB-BD31-4B8C-83A1-F6EECF244321}">
                <p14:modId xmlns:p14="http://schemas.microsoft.com/office/powerpoint/2010/main" val="1250386281"/>
              </p:ext>
            </p:extLst>
          </p:nvPr>
        </p:nvGraphicFramePr>
        <p:xfrm>
          <a:off x="609600" y="4875022"/>
          <a:ext cx="3811675" cy="1986526"/>
        </p:xfrm>
        <a:graphic>
          <a:graphicData uri="http://schemas.openxmlformats.org/drawingml/2006/chart">
            <c:chart xmlns:c="http://schemas.openxmlformats.org/drawingml/2006/chart" xmlns:r="http://schemas.openxmlformats.org/officeDocument/2006/relationships" r:id="rId5"/>
          </a:graphicData>
        </a:graphic>
      </p:graphicFrame>
      <p:grpSp>
        <p:nvGrpSpPr>
          <p:cNvPr id="26" name="Group 25">
            <a:extLst>
              <a:ext uri="{FF2B5EF4-FFF2-40B4-BE49-F238E27FC236}">
                <a16:creationId xmlns:a16="http://schemas.microsoft.com/office/drawing/2014/main" id="{56D6013A-0B47-4E20-B2B0-8E7A1D6E0D53}"/>
              </a:ext>
            </a:extLst>
          </p:cNvPr>
          <p:cNvGrpSpPr/>
          <p:nvPr/>
        </p:nvGrpSpPr>
        <p:grpSpPr>
          <a:xfrm>
            <a:off x="4635169" y="1798133"/>
            <a:ext cx="4873956" cy="342590"/>
            <a:chOff x="4635169" y="1826708"/>
            <a:chExt cx="4873956" cy="342590"/>
          </a:xfrm>
        </p:grpSpPr>
        <p:sp>
          <p:nvSpPr>
            <p:cNvPr id="27" name="Content Placeholder 9">
              <a:extLst>
                <a:ext uri="{FF2B5EF4-FFF2-40B4-BE49-F238E27FC236}">
                  <a16:creationId xmlns:a16="http://schemas.microsoft.com/office/drawing/2014/main" id="{098F1ED9-573C-403F-89A4-F8259FCDC335}"/>
                </a:ext>
              </a:extLst>
            </p:cNvPr>
            <p:cNvSpPr txBox="1">
              <a:spLocks/>
            </p:cNvSpPr>
            <p:nvPr/>
          </p:nvSpPr>
          <p:spPr>
            <a:xfrm>
              <a:off x="4635169" y="1826708"/>
              <a:ext cx="4441437" cy="34259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Ranked Returns (%)</a:t>
              </a:r>
            </a:p>
            <a:p>
              <a:pPr>
                <a:spcBef>
                  <a:spcPts val="0"/>
                </a:spcBef>
              </a:pPr>
              <a:endParaRPr lang="en-US" sz="1000" b="1" dirty="0"/>
            </a:p>
          </p:txBody>
        </p:sp>
        <p:cxnSp>
          <p:nvCxnSpPr>
            <p:cNvPr id="28" name="Straight Connector 27">
              <a:extLst>
                <a:ext uri="{FF2B5EF4-FFF2-40B4-BE49-F238E27FC236}">
                  <a16:creationId xmlns:a16="http://schemas.microsoft.com/office/drawing/2014/main" id="{FF96AC90-B0E4-458F-8485-C2248B5517FA}"/>
                </a:ext>
              </a:extLst>
            </p:cNvPr>
            <p:cNvCxnSpPr>
              <a:cxnSpLocks/>
            </p:cNvCxnSpPr>
            <p:nvPr/>
          </p:nvCxnSpPr>
          <p:spPr>
            <a:xfrm flipV="1">
              <a:off x="4724400" y="2067000"/>
              <a:ext cx="4784725" cy="1"/>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19" name="Table 18">
            <a:extLst>
              <a:ext uri="{FF2B5EF4-FFF2-40B4-BE49-F238E27FC236}">
                <a16:creationId xmlns:a16="http://schemas.microsoft.com/office/drawing/2014/main" id="{9410F85F-1A7B-472D-B306-022E639E1F0D}"/>
              </a:ext>
            </a:extLst>
          </p:cNvPr>
          <p:cNvGraphicFramePr>
            <a:graphicFrameLocks noGrp="1"/>
          </p:cNvGraphicFramePr>
          <p:nvPr>
            <p:extLst>
              <p:ext uri="{D42A27DB-BD31-4B8C-83A1-F6EECF244321}">
                <p14:modId xmlns:p14="http://schemas.microsoft.com/office/powerpoint/2010/main" val="2626829833"/>
              </p:ext>
            </p:extLst>
          </p:nvPr>
        </p:nvGraphicFramePr>
        <p:xfrm>
          <a:off x="4720632" y="5032384"/>
          <a:ext cx="4821953" cy="1664761"/>
        </p:xfrm>
        <a:graphic>
          <a:graphicData uri="http://schemas.openxmlformats.org/drawingml/2006/table">
            <a:tbl>
              <a:tblPr>
                <a:tableStyleId>{5C22544A-7EE6-4342-B048-85BDC9FD1C3A}</a:tableStyleId>
              </a:tblPr>
              <a:tblGrid>
                <a:gridCol w="1358923">
                  <a:extLst>
                    <a:ext uri="{9D8B030D-6E8A-4147-A177-3AD203B41FA5}">
                      <a16:colId xmlns:a16="http://schemas.microsoft.com/office/drawing/2014/main" val="20000"/>
                    </a:ext>
                  </a:extLst>
                </a:gridCol>
                <a:gridCol w="863419">
                  <a:extLst>
                    <a:ext uri="{9D8B030D-6E8A-4147-A177-3AD203B41FA5}">
                      <a16:colId xmlns:a16="http://schemas.microsoft.com/office/drawing/2014/main" val="20001"/>
                    </a:ext>
                  </a:extLst>
                </a:gridCol>
                <a:gridCol w="868095">
                  <a:extLst>
                    <a:ext uri="{9D8B030D-6E8A-4147-A177-3AD203B41FA5}">
                      <a16:colId xmlns:a16="http://schemas.microsoft.com/office/drawing/2014/main" val="20003"/>
                    </a:ext>
                  </a:extLst>
                </a:gridCol>
                <a:gridCol w="865758">
                  <a:extLst>
                    <a:ext uri="{9D8B030D-6E8A-4147-A177-3AD203B41FA5}">
                      <a16:colId xmlns:a16="http://schemas.microsoft.com/office/drawing/2014/main" val="20004"/>
                    </a:ext>
                  </a:extLst>
                </a:gridCol>
                <a:gridCol w="865758">
                  <a:extLst>
                    <a:ext uri="{9D8B030D-6E8A-4147-A177-3AD203B41FA5}">
                      <a16:colId xmlns:a16="http://schemas.microsoft.com/office/drawing/2014/main" val="20005"/>
                    </a:ext>
                  </a:extLst>
                </a:gridCol>
              </a:tblGrid>
              <a:tr h="135055">
                <a:tc>
                  <a:txBody>
                    <a:bodyPr/>
                    <a:lstStyle/>
                    <a:p>
                      <a:pPr algn="ctr" fontAlgn="b"/>
                      <a:endParaRPr lang="en-GB" sz="800" b="0" i="1" u="none" strike="noStrike" dirty="0">
                        <a:solidFill>
                          <a:srgbClr val="000000"/>
                        </a:solidFill>
                        <a:effectLst/>
                        <a:latin typeface="+mn-lt"/>
                      </a:endParaRPr>
                    </a:p>
                  </a:txBody>
                  <a:tcPr marL="8959" marR="8959" marT="8959" marB="0" anchor="b">
                    <a:noFill/>
                  </a:tcPr>
                </a:tc>
                <a:tc>
                  <a:txBody>
                    <a:bodyPr/>
                    <a:lstStyle/>
                    <a:p>
                      <a:pPr algn="ctr" fontAlgn="b"/>
                      <a:endParaRPr lang="en-GB" sz="800" b="0" i="1" u="none" strike="noStrike" dirty="0">
                        <a:solidFill>
                          <a:srgbClr val="000000"/>
                        </a:solidFill>
                        <a:effectLst/>
                        <a:latin typeface="+mn-lt"/>
                      </a:endParaRPr>
                    </a:p>
                  </a:txBody>
                  <a:tcPr marL="8959" marR="8959" marT="8959" marB="0" anchor="b">
                    <a:noFill/>
                  </a:tcPr>
                </a:tc>
                <a:tc gridSpan="3">
                  <a:txBody>
                    <a:bodyPr/>
                    <a:lstStyle/>
                    <a:p>
                      <a:pPr algn="ctr" fontAlgn="b"/>
                      <a:r>
                        <a:rPr lang="en-GB" sz="700" u="none" strike="noStrike" dirty="0">
                          <a:effectLst/>
                          <a:latin typeface="+mn-lt"/>
                        </a:rPr>
                        <a:t>Annualized</a:t>
                      </a:r>
                      <a:endParaRPr lang="en-GB" sz="500" b="0" i="0" u="none" strike="noStrike" dirty="0">
                        <a:solidFill>
                          <a:srgbClr val="000000"/>
                        </a:solidFill>
                        <a:effectLst/>
                        <a:latin typeface="+mn-lt"/>
                      </a:endParaRPr>
                    </a:p>
                  </a:txBody>
                  <a:tcPr marL="8959" marR="8959" marT="8959"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dirty="0">
                          <a:effectLst/>
                          <a:latin typeface="+mn-lt"/>
                        </a:rPr>
                        <a:t>* Annualized</a:t>
                      </a:r>
                      <a:endParaRPr lang="en-GB" sz="800" b="0" i="1" u="none" strike="noStrike" dirty="0">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213524">
                <a:tc>
                  <a:txBody>
                    <a:bodyPr/>
                    <a:lstStyle/>
                    <a:p>
                      <a:pPr algn="l" fontAlgn="ctr"/>
                      <a:r>
                        <a:rPr lang="en-US" sz="800" b="0" i="0" u="none" strike="noStrike" dirty="0">
                          <a:solidFill>
                            <a:schemeClr val="dk1"/>
                          </a:solidFill>
                          <a:effectLst/>
                          <a:latin typeface="+mn-lt"/>
                        </a:rPr>
                        <a:t>Asset Class</a:t>
                      </a:r>
                      <a:endParaRPr lang="en-GB" sz="800" b="0" i="0" u="none" strike="noStrike" dirty="0">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dirty="0">
                          <a:solidFill>
                            <a:schemeClr val="dk1"/>
                          </a:solidFill>
                          <a:effectLst/>
                          <a:latin typeface="+mn-lt"/>
                        </a:rPr>
                        <a:t>1 Year</a:t>
                      </a:r>
                      <a:endParaRPr lang="en-GB" sz="800" b="0" i="0" u="none" strike="noStrike" dirty="0">
                        <a:solidFill>
                          <a:srgbClr val="000000"/>
                        </a:solidFill>
                        <a:effectLst/>
                        <a:latin typeface="+mn-lt"/>
                      </a:endParaRPr>
                    </a:p>
                  </a:txBody>
                  <a:tcPr marL="0" marR="0" marT="0" marB="0" anchor="ctr">
                    <a:solidFill>
                      <a:schemeClr val="bg1">
                        <a:lumMod val="85000"/>
                      </a:schemeClr>
                    </a:solidFill>
                  </a:tcPr>
                </a:tc>
                <a:tc>
                  <a:txBody>
                    <a:bodyPr/>
                    <a:lstStyle/>
                    <a:p>
                      <a:pPr algn="ctr" fontAlgn="ctr"/>
                      <a:r>
                        <a:rPr lang="en-GB" sz="800" u="none" strike="noStrike" dirty="0">
                          <a:effectLst/>
                          <a:latin typeface="+mn-lt"/>
                        </a:rPr>
                        <a:t>3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5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10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188026">
                <a:tc>
                  <a:txBody>
                    <a:bodyPr/>
                    <a:lstStyle/>
                    <a:p>
                      <a:pPr algn="l" fontAlgn="b"/>
                      <a:r>
                        <a:rPr lang="en-US" sz="900" b="0" i="0" u="none" strike="noStrike" kern="1200" dirty="0">
                          <a:solidFill>
                            <a:srgbClr val="000000"/>
                          </a:solidFill>
                          <a:effectLst/>
                          <a:latin typeface="+mn-lt"/>
                          <a:ea typeface="+mn-ea"/>
                          <a:cs typeface="+mn-cs"/>
                        </a:rPr>
                        <a:t>Large Growth</a:t>
                      </a:r>
                    </a:p>
                  </a:txBody>
                  <a:tcPr marL="46800" marR="7168" marT="7168" marB="0" anchor="ctr">
                    <a:noFill/>
                  </a:tcPr>
                </a:tc>
                <a:tc>
                  <a:txBody>
                    <a:bodyPr/>
                    <a:lstStyle/>
                    <a:p>
                      <a:pPr algn="ctr" fontAlgn="b"/>
                      <a:r>
                        <a:rPr lang="en-GB" sz="900" b="0" i="0" u="none" strike="noStrike" dirty="0">
                          <a:solidFill>
                            <a:schemeClr val="tx1"/>
                          </a:solidFill>
                          <a:effectLst/>
                          <a:latin typeface="+mn-lt"/>
                        </a:rPr>
                        <a:t>42.68</a:t>
                      </a:r>
                    </a:p>
                  </a:txBody>
                  <a:tcPr marL="0" marR="0" marT="0" marB="0" anchor="ctr">
                    <a:noFill/>
                  </a:tcPr>
                </a:tc>
                <a:tc>
                  <a:txBody>
                    <a:bodyPr/>
                    <a:lstStyle/>
                    <a:p>
                      <a:pPr algn="ctr" fontAlgn="b"/>
                      <a:r>
                        <a:rPr lang="en-GB" sz="900" b="0" i="0" u="none" strike="noStrike">
                          <a:solidFill>
                            <a:srgbClr val="000000"/>
                          </a:solidFill>
                          <a:effectLst/>
                          <a:latin typeface="+mn-lt"/>
                        </a:rPr>
                        <a:t>8.86</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19.50</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14.86</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3"/>
                  </a:ext>
                </a:extLst>
              </a:tr>
              <a:tr h="188026">
                <a:tc>
                  <a:txBody>
                    <a:bodyPr/>
                    <a:lstStyle/>
                    <a:p>
                      <a:pPr algn="l" fontAlgn="b"/>
                      <a:r>
                        <a:rPr lang="en-GB" sz="900" b="0" i="0" u="none" strike="noStrike" kern="1200">
                          <a:solidFill>
                            <a:srgbClr val="000000"/>
                          </a:solidFill>
                          <a:effectLst/>
                          <a:latin typeface="+mn-lt"/>
                          <a:ea typeface="+mn-ea"/>
                          <a:cs typeface="+mn-cs"/>
                        </a:rPr>
                        <a:t>Large Cap</a:t>
                      </a:r>
                      <a:endParaRPr lang="en-US"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dirty="0">
                          <a:solidFill>
                            <a:schemeClr val="tx1"/>
                          </a:solidFill>
                          <a:effectLst/>
                          <a:latin typeface="+mn-lt"/>
                        </a:rPr>
                        <a:t>26.53</a:t>
                      </a:r>
                    </a:p>
                  </a:txBody>
                  <a:tcPr marL="0" marR="0" marT="0" marB="0" anchor="ctr">
                    <a:noFill/>
                  </a:tcPr>
                </a:tc>
                <a:tc>
                  <a:txBody>
                    <a:bodyPr/>
                    <a:lstStyle/>
                    <a:p>
                      <a:pPr algn="ctr" fontAlgn="b"/>
                      <a:r>
                        <a:rPr lang="en-GB" sz="900" b="0" i="0" u="none" strike="noStrike">
                          <a:solidFill>
                            <a:srgbClr val="000000"/>
                          </a:solidFill>
                          <a:effectLst/>
                          <a:latin typeface="+mn-lt"/>
                        </a:rPr>
                        <a:t>8.97</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15.52</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11.80</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4"/>
                  </a:ext>
                </a:extLst>
              </a:tr>
              <a:tr h="188026">
                <a:tc>
                  <a:txBody>
                    <a:bodyPr/>
                    <a:lstStyle/>
                    <a:p>
                      <a:pPr algn="l" fontAlgn="b"/>
                      <a:r>
                        <a:rPr lang="en-GB" sz="900" b="0" i="0" u="none" strike="noStrike" kern="1200">
                          <a:solidFill>
                            <a:srgbClr val="000000"/>
                          </a:solidFill>
                          <a:effectLst/>
                          <a:latin typeface="+mn-lt"/>
                          <a:ea typeface="+mn-ea"/>
                          <a:cs typeface="+mn-cs"/>
                        </a:rPr>
                        <a:t>Marketwide</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dirty="0">
                          <a:solidFill>
                            <a:schemeClr val="tx1"/>
                          </a:solidFill>
                          <a:effectLst/>
                          <a:latin typeface="+mn-lt"/>
                        </a:rPr>
                        <a:t>25.96</a:t>
                      </a:r>
                    </a:p>
                  </a:txBody>
                  <a:tcPr marL="0" marR="0" marT="0" marB="0" anchor="ctr">
                    <a:noFill/>
                  </a:tcPr>
                </a:tc>
                <a:tc>
                  <a:txBody>
                    <a:bodyPr/>
                    <a:lstStyle/>
                    <a:p>
                      <a:pPr algn="ctr" fontAlgn="b"/>
                      <a:r>
                        <a:rPr lang="en-GB" sz="900" b="0" i="0" u="none" strike="noStrike">
                          <a:solidFill>
                            <a:srgbClr val="000000"/>
                          </a:solidFill>
                          <a:effectLst/>
                          <a:latin typeface="+mn-lt"/>
                        </a:rPr>
                        <a:t>8.54</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15.16</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11.48</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5"/>
                  </a:ext>
                </a:extLst>
              </a:tr>
              <a:tr h="188026">
                <a:tc>
                  <a:txBody>
                    <a:bodyPr/>
                    <a:lstStyle/>
                    <a:p>
                      <a:pPr algn="l" fontAlgn="b"/>
                      <a:r>
                        <a:rPr lang="en-GB" sz="900" b="0" i="0" u="none" strike="noStrike" kern="1200">
                          <a:solidFill>
                            <a:srgbClr val="000000"/>
                          </a:solidFill>
                          <a:effectLst/>
                          <a:latin typeface="+mn-lt"/>
                          <a:ea typeface="+mn-ea"/>
                          <a:cs typeface="+mn-cs"/>
                        </a:rPr>
                        <a:t>Small Growth</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dirty="0">
                          <a:solidFill>
                            <a:schemeClr val="tx1"/>
                          </a:solidFill>
                          <a:effectLst/>
                          <a:latin typeface="+mn-lt"/>
                        </a:rPr>
                        <a:t>18.66</a:t>
                      </a:r>
                    </a:p>
                  </a:txBody>
                  <a:tcPr marL="0" marR="0" marT="0" marB="0" anchor="ctr">
                    <a:noFill/>
                  </a:tcPr>
                </a:tc>
                <a:tc>
                  <a:txBody>
                    <a:bodyPr/>
                    <a:lstStyle/>
                    <a:p>
                      <a:pPr algn="ctr" fontAlgn="b"/>
                      <a:r>
                        <a:rPr lang="en-GB" sz="900" b="0" i="0" u="none" strike="noStrike" dirty="0">
                          <a:solidFill>
                            <a:srgbClr val="C00000"/>
                          </a:solidFill>
                          <a:effectLst/>
                          <a:latin typeface="+mn-lt"/>
                        </a:rPr>
                        <a:t>-3.50</a:t>
                      </a:r>
                    </a:p>
                  </a:txBody>
                  <a:tcPr marL="0" marR="0" marT="0" marB="0" anchor="ctr">
                    <a:noFill/>
                  </a:tcPr>
                </a:tc>
                <a:tc>
                  <a:txBody>
                    <a:bodyPr/>
                    <a:lstStyle/>
                    <a:p>
                      <a:pPr algn="ctr" fontAlgn="b"/>
                      <a:r>
                        <a:rPr lang="en-GB" sz="900" b="0" i="0" u="none" strike="noStrike">
                          <a:solidFill>
                            <a:srgbClr val="000000"/>
                          </a:solidFill>
                          <a:effectLst/>
                          <a:latin typeface="+mn-lt"/>
                        </a:rPr>
                        <a:t>9.22</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7.16</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870949891"/>
                  </a:ext>
                </a:extLst>
              </a:tr>
              <a:tr h="188026">
                <a:tc>
                  <a:txBody>
                    <a:bodyPr/>
                    <a:lstStyle/>
                    <a:p>
                      <a:pPr algn="l" fontAlgn="b"/>
                      <a:r>
                        <a:rPr lang="en-GB" sz="900" b="0" i="0" u="none" strike="noStrike" kern="1200">
                          <a:solidFill>
                            <a:srgbClr val="000000"/>
                          </a:solidFill>
                          <a:effectLst/>
                          <a:latin typeface="+mn-lt"/>
                          <a:ea typeface="+mn-ea"/>
                          <a:cs typeface="+mn-cs"/>
                        </a:rPr>
                        <a:t>Small Cap</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dirty="0">
                          <a:solidFill>
                            <a:schemeClr val="tx1"/>
                          </a:solidFill>
                          <a:effectLst/>
                          <a:latin typeface="+mn-lt"/>
                        </a:rPr>
                        <a:t>16.93</a:t>
                      </a:r>
                    </a:p>
                  </a:txBody>
                  <a:tcPr marL="0" marR="0" marT="0" marB="0" anchor="ctr">
                    <a:noFill/>
                  </a:tcPr>
                </a:tc>
                <a:tc>
                  <a:txBody>
                    <a:bodyPr/>
                    <a:lstStyle/>
                    <a:p>
                      <a:pPr algn="ctr" fontAlgn="b"/>
                      <a:r>
                        <a:rPr lang="en-GB" sz="900" b="0" i="0" u="none" strike="noStrike">
                          <a:solidFill>
                            <a:srgbClr val="000000"/>
                          </a:solidFill>
                          <a:effectLst/>
                          <a:latin typeface="+mn-lt"/>
                        </a:rPr>
                        <a:t>2.22</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9.97</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7.16</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2582053661"/>
                  </a:ext>
                </a:extLst>
              </a:tr>
              <a:tr h="188026">
                <a:tc>
                  <a:txBody>
                    <a:bodyPr/>
                    <a:lstStyle/>
                    <a:p>
                      <a:pPr algn="l" fontAlgn="b"/>
                      <a:r>
                        <a:rPr lang="en-GB" sz="900" b="0" i="0" u="none" strike="noStrike" kern="1200">
                          <a:solidFill>
                            <a:srgbClr val="000000"/>
                          </a:solidFill>
                          <a:effectLst/>
                          <a:latin typeface="+mn-lt"/>
                          <a:ea typeface="+mn-ea"/>
                          <a:cs typeface="+mn-cs"/>
                        </a:rPr>
                        <a:t>Small Value</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dirty="0">
                          <a:solidFill>
                            <a:schemeClr val="tx1"/>
                          </a:solidFill>
                          <a:effectLst/>
                          <a:latin typeface="+mn-lt"/>
                        </a:rPr>
                        <a:t>14.65</a:t>
                      </a:r>
                    </a:p>
                  </a:txBody>
                  <a:tcPr marL="0" marR="0" marT="0" marB="0" anchor="ctr">
                    <a:noFill/>
                  </a:tcPr>
                </a:tc>
                <a:tc>
                  <a:txBody>
                    <a:bodyPr/>
                    <a:lstStyle/>
                    <a:p>
                      <a:pPr algn="ctr" fontAlgn="b"/>
                      <a:r>
                        <a:rPr lang="en-GB" sz="900" b="0" i="0" u="none" strike="noStrike">
                          <a:solidFill>
                            <a:srgbClr val="000000"/>
                          </a:solidFill>
                          <a:effectLst/>
                          <a:latin typeface="+mn-lt"/>
                        </a:rPr>
                        <a:t>7.94</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10.00</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6.76</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3023226617"/>
                  </a:ext>
                </a:extLst>
              </a:tr>
              <a:tr h="188026">
                <a:tc>
                  <a:txBody>
                    <a:bodyPr/>
                    <a:lstStyle/>
                    <a:p>
                      <a:pPr algn="l" fontAlgn="b"/>
                      <a:r>
                        <a:rPr lang="en-GB" sz="900" b="0" i="0" u="none" strike="noStrike" kern="1200">
                          <a:solidFill>
                            <a:srgbClr val="000000"/>
                          </a:solidFill>
                          <a:effectLst/>
                          <a:latin typeface="+mn-lt"/>
                          <a:ea typeface="+mn-ea"/>
                          <a:cs typeface="+mn-cs"/>
                        </a:rPr>
                        <a:t>Large Value</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dirty="0">
                          <a:solidFill>
                            <a:schemeClr val="tx1"/>
                          </a:solidFill>
                          <a:effectLst/>
                          <a:latin typeface="+mn-lt"/>
                        </a:rPr>
                        <a:t>11.46</a:t>
                      </a:r>
                    </a:p>
                  </a:txBody>
                  <a:tcPr marL="0" marR="0" marT="0" marB="0" anchor="ctr">
                    <a:noFill/>
                  </a:tcPr>
                </a:tc>
                <a:tc>
                  <a:txBody>
                    <a:bodyPr/>
                    <a:lstStyle/>
                    <a:p>
                      <a:pPr algn="ctr" fontAlgn="b"/>
                      <a:r>
                        <a:rPr lang="en-GB" sz="900" b="0" i="0" u="none" strike="noStrike">
                          <a:solidFill>
                            <a:srgbClr val="000000"/>
                          </a:solidFill>
                          <a:effectLst/>
                          <a:latin typeface="+mn-lt"/>
                        </a:rPr>
                        <a:t>8.86</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10.91</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dirty="0">
                          <a:solidFill>
                            <a:srgbClr val="000000"/>
                          </a:solidFill>
                          <a:effectLst/>
                          <a:latin typeface="+mn-lt"/>
                        </a:rPr>
                        <a:t>8.40</a:t>
                      </a:r>
                    </a:p>
                  </a:txBody>
                  <a:tcPr marL="0" marR="0" marT="0" marB="0" anchor="ctr">
                    <a:noFill/>
                  </a:tcPr>
                </a:tc>
                <a:extLst>
                  <a:ext uri="{0D108BD9-81ED-4DB2-BD59-A6C34878D82A}">
                    <a16:rowId xmlns:a16="http://schemas.microsoft.com/office/drawing/2014/main" val="3707886944"/>
                  </a:ext>
                </a:extLst>
              </a:tr>
            </a:tbl>
          </a:graphicData>
        </a:graphic>
      </p:graphicFrame>
      <p:grpSp>
        <p:nvGrpSpPr>
          <p:cNvPr id="20" name="Group 19">
            <a:extLst>
              <a:ext uri="{FF2B5EF4-FFF2-40B4-BE49-F238E27FC236}">
                <a16:creationId xmlns:a16="http://schemas.microsoft.com/office/drawing/2014/main" id="{93B8D665-5AFA-4506-B083-1CB53A3E9220}"/>
              </a:ext>
            </a:extLst>
          </p:cNvPr>
          <p:cNvGrpSpPr/>
          <p:nvPr/>
        </p:nvGrpSpPr>
        <p:grpSpPr>
          <a:xfrm>
            <a:off x="4637281" y="4789625"/>
            <a:ext cx="4871844" cy="355735"/>
            <a:chOff x="4637281" y="4790616"/>
            <a:chExt cx="4871844" cy="355735"/>
          </a:xfrm>
        </p:grpSpPr>
        <p:sp>
          <p:nvSpPr>
            <p:cNvPr id="22" name="Content Placeholder 23">
              <a:extLst>
                <a:ext uri="{FF2B5EF4-FFF2-40B4-BE49-F238E27FC236}">
                  <a16:creationId xmlns:a16="http://schemas.microsoft.com/office/drawing/2014/main" id="{A6A4A943-DF49-4781-A2C3-7D3F9BE04116}"/>
                </a:ext>
              </a:extLst>
            </p:cNvPr>
            <p:cNvSpPr txBox="1">
              <a:spLocks/>
            </p:cNvSpPr>
            <p:nvPr/>
          </p:nvSpPr>
          <p:spPr>
            <a:xfrm>
              <a:off x="4637281" y="4790616"/>
              <a:ext cx="4441437" cy="355735"/>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Period Returns (%) </a:t>
              </a:r>
            </a:p>
          </p:txBody>
        </p:sp>
        <p:cxnSp>
          <p:nvCxnSpPr>
            <p:cNvPr id="23" name="Straight Connector 22">
              <a:extLst>
                <a:ext uri="{FF2B5EF4-FFF2-40B4-BE49-F238E27FC236}">
                  <a16:creationId xmlns:a16="http://schemas.microsoft.com/office/drawing/2014/main" id="{44147710-4724-4628-A899-1FF1934CC9D7}"/>
                </a:ext>
              </a:extLst>
            </p:cNvPr>
            <p:cNvCxnSpPr>
              <a:cxnSpLocks/>
            </p:cNvCxnSpPr>
            <p:nvPr/>
          </p:nvCxnSpPr>
          <p:spPr>
            <a:xfrm>
              <a:off x="4720988" y="5033043"/>
              <a:ext cx="4788137"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BA937F5E-88AB-4422-86A1-AFAECF547051}"/>
              </a:ext>
            </a:extLst>
          </p:cNvPr>
          <p:cNvGrpSpPr/>
          <p:nvPr/>
        </p:nvGrpSpPr>
        <p:grpSpPr>
          <a:xfrm>
            <a:off x="603812" y="4779587"/>
            <a:ext cx="3771481" cy="404896"/>
            <a:chOff x="609600" y="4808162"/>
            <a:chExt cx="3771481" cy="404896"/>
          </a:xfrm>
        </p:grpSpPr>
        <p:cxnSp>
          <p:nvCxnSpPr>
            <p:cNvPr id="31" name="Straight Connector 30">
              <a:extLst>
                <a:ext uri="{FF2B5EF4-FFF2-40B4-BE49-F238E27FC236}">
                  <a16:creationId xmlns:a16="http://schemas.microsoft.com/office/drawing/2014/main" id="{14CF5842-A91E-4E41-BF27-BE4487F1B2D0}"/>
                </a:ext>
              </a:extLst>
            </p:cNvPr>
            <p:cNvCxnSpPr>
              <a:cxnSpLocks/>
            </p:cNvCxnSpPr>
            <p:nvPr/>
          </p:nvCxnSpPr>
          <p:spPr>
            <a:xfrm>
              <a:off x="695798" y="5057639"/>
              <a:ext cx="3523688"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2" name="Content Placeholder 10">
              <a:extLst>
                <a:ext uri="{FF2B5EF4-FFF2-40B4-BE49-F238E27FC236}">
                  <a16:creationId xmlns:a16="http://schemas.microsoft.com/office/drawing/2014/main" id="{A98D1C93-CA57-42B6-9518-25702F14A3FC}"/>
                </a:ext>
              </a:extLst>
            </p:cNvPr>
            <p:cNvSpPr txBox="1">
              <a:spLocks/>
            </p:cNvSpPr>
            <p:nvPr/>
          </p:nvSpPr>
          <p:spPr>
            <a:xfrm>
              <a:off x="609600" y="4808162"/>
              <a:ext cx="3771481" cy="404896"/>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World Market Capitalization—US</a:t>
              </a:r>
            </a:p>
            <a:p>
              <a:pPr marL="0" lvl="1" indent="0">
                <a:spcBef>
                  <a:spcPts val="0"/>
                </a:spcBef>
                <a:buNone/>
              </a:pPr>
              <a:endParaRPr lang="en-US" sz="1000" b="1" dirty="0"/>
            </a:p>
          </p:txBody>
        </p:sp>
      </p:grpSp>
    </p:spTree>
    <p:extLst>
      <p:ext uri="{BB962C8B-B14F-4D97-AF65-F5344CB8AC3E}">
        <p14:creationId xmlns:p14="http://schemas.microsoft.com/office/powerpoint/2010/main" val="1037498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Chart 27">
            <a:extLst>
              <a:ext uri="{FF2B5EF4-FFF2-40B4-BE49-F238E27FC236}">
                <a16:creationId xmlns:a16="http://schemas.microsoft.com/office/drawing/2014/main" id="{D49BFE89-94A8-4831-9453-78013C9C07FC}"/>
              </a:ext>
            </a:extLst>
          </p:cNvPr>
          <p:cNvGraphicFramePr/>
          <p:nvPr>
            <p:extLst>
              <p:ext uri="{D42A27DB-BD31-4B8C-83A1-F6EECF244321}">
                <p14:modId xmlns:p14="http://schemas.microsoft.com/office/powerpoint/2010/main" val="491710382"/>
              </p:ext>
            </p:extLst>
          </p:nvPr>
        </p:nvGraphicFramePr>
        <p:xfrm>
          <a:off x="690564" y="5024176"/>
          <a:ext cx="3620180" cy="1785291"/>
        </p:xfrm>
        <a:graphic>
          <a:graphicData uri="http://schemas.openxmlformats.org/drawingml/2006/chart">
            <c:chart xmlns:c="http://schemas.openxmlformats.org/drawingml/2006/chart" xmlns:r="http://schemas.openxmlformats.org/officeDocument/2006/relationships" r:id="rId3"/>
          </a:graphicData>
        </a:graphic>
      </p:graphicFrame>
      <p:sp>
        <p:nvSpPr>
          <p:cNvPr id="25" name="TextBox 24" hidden="1"/>
          <p:cNvSpPr txBox="1"/>
          <p:nvPr/>
        </p:nvSpPr>
        <p:spPr>
          <a:xfrm>
            <a:off x="4267212" y="2645193"/>
            <a:ext cx="1219197" cy="233433"/>
          </a:xfrm>
          <a:prstGeom prst="rect">
            <a:avLst/>
          </a:prstGeom>
          <a:noFill/>
        </p:spPr>
        <p:txBody>
          <a:bodyPr wrap="square" lIns="91358" tIns="45677" rIns="91358" bIns="45677" rtlCol="0">
            <a:spAutoFit/>
          </a:bodyPr>
          <a:lstStyle/>
          <a:p>
            <a:pPr marL="0" marR="0" lvl="0" indent="0" algn="r" defTabSz="1018109" eaLnBrk="1" fontAlgn="auto" latinLnBrk="0" hangingPunct="1">
              <a:lnSpc>
                <a:spcPct val="100000"/>
              </a:lnSpc>
              <a:spcBef>
                <a:spcPts val="0"/>
              </a:spcBef>
              <a:spcAft>
                <a:spcPts val="2400"/>
              </a:spcAft>
              <a:buClrTx/>
              <a:buSzTx/>
              <a:buFontTx/>
              <a:buNone/>
              <a:tabLst/>
              <a:defRPr/>
            </a:pPr>
            <a:r>
              <a:rPr kumimoji="0" lang="en-US" sz="900" b="0" i="0" u="none" strike="noStrike" kern="0" cap="none" spc="0" normalizeH="0" baseline="0" noProof="0" dirty="0">
                <a:ln>
                  <a:noFill/>
                </a:ln>
                <a:solidFill>
                  <a:prstClr val="white">
                    <a:lumMod val="50000"/>
                  </a:prstClr>
                </a:solidFill>
                <a:effectLst/>
                <a:uLnTx/>
                <a:uFillTx/>
                <a:ea typeface="Verdana"/>
                <a:cs typeface="Arial"/>
              </a:rPr>
              <a:t>Value</a:t>
            </a:r>
          </a:p>
        </p:txBody>
      </p:sp>
      <p:grpSp>
        <p:nvGrpSpPr>
          <p:cNvPr id="33" name="Group 19" hidden="1"/>
          <p:cNvGrpSpPr/>
          <p:nvPr/>
        </p:nvGrpSpPr>
        <p:grpSpPr>
          <a:xfrm>
            <a:off x="7924800" y="381000"/>
            <a:ext cx="1676400" cy="533400"/>
            <a:chOff x="7924800" y="381000"/>
            <a:chExt cx="1676400" cy="533400"/>
          </a:xfrm>
        </p:grpSpPr>
        <p:sp>
          <p:nvSpPr>
            <p:cNvPr id="36" name="Rectangle 35"/>
            <p:cNvSpPr/>
            <p:nvPr/>
          </p:nvSpPr>
          <p:spPr>
            <a:xfrm>
              <a:off x="7924800" y="381000"/>
              <a:ext cx="1676400" cy="533400"/>
            </a:xfrm>
            <a:prstGeom prst="rect">
              <a:avLst/>
            </a:prstGeom>
            <a:noFill/>
            <a:ln>
              <a:solidFill>
                <a:schemeClr val="bg1">
                  <a:lumMod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1810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endParaRPr>
            </a:p>
          </p:txBody>
        </p:sp>
        <p:sp>
          <p:nvSpPr>
            <p:cNvPr id="37" name="TextBox 36"/>
            <p:cNvSpPr txBox="1"/>
            <p:nvPr/>
          </p:nvSpPr>
          <p:spPr>
            <a:xfrm>
              <a:off x="7924800" y="457200"/>
              <a:ext cx="1676400" cy="400110"/>
            </a:xfrm>
            <a:prstGeom prst="rect">
              <a:avLst/>
            </a:prstGeom>
            <a:noFill/>
          </p:spPr>
          <p:txBody>
            <a:bodyPr wrap="square" rtlCol="0">
              <a:spAutoFit/>
            </a:bodyPr>
            <a:lstStyle/>
            <a:p>
              <a:pPr marL="0" marR="0" lvl="0" indent="0" algn="ctr" defTabSz="1018109"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lumMod val="85000"/>
                    </a:prstClr>
                  </a:solidFill>
                  <a:effectLst/>
                  <a:uLnTx/>
                  <a:uFillTx/>
                </a:rPr>
                <a:t>Firm Logo</a:t>
              </a:r>
            </a:p>
          </p:txBody>
        </p:sp>
      </p:grpSp>
      <p:sp>
        <p:nvSpPr>
          <p:cNvPr id="48" name="TextBox 47" hidden="1"/>
          <p:cNvSpPr txBox="1"/>
          <p:nvPr/>
        </p:nvSpPr>
        <p:spPr>
          <a:xfrm>
            <a:off x="4265621" y="3200404"/>
            <a:ext cx="1219197" cy="233433"/>
          </a:xfrm>
          <a:prstGeom prst="rect">
            <a:avLst/>
          </a:prstGeom>
          <a:noFill/>
        </p:spPr>
        <p:txBody>
          <a:bodyPr wrap="square" lIns="91358" tIns="45677" rIns="91358" bIns="45677" rtlCol="0">
            <a:spAutoFit/>
          </a:bodyPr>
          <a:lstStyle/>
          <a:p>
            <a:pPr marL="0" marR="0" lvl="0" indent="0" algn="r" defTabSz="1018109" eaLnBrk="1" fontAlgn="auto" latinLnBrk="0" hangingPunct="1">
              <a:lnSpc>
                <a:spcPct val="100000"/>
              </a:lnSpc>
              <a:spcBef>
                <a:spcPts val="0"/>
              </a:spcBef>
              <a:spcAft>
                <a:spcPts val="2400"/>
              </a:spcAft>
              <a:buClrTx/>
              <a:buSzTx/>
              <a:buFontTx/>
              <a:buNone/>
              <a:tabLst/>
              <a:defRPr/>
            </a:pPr>
            <a:r>
              <a:rPr kumimoji="0" lang="en-US" sz="900" b="0" i="0" u="none" strike="noStrike" kern="0" cap="none" spc="0" normalizeH="0" baseline="0" noProof="0" dirty="0">
                <a:ln>
                  <a:noFill/>
                </a:ln>
                <a:solidFill>
                  <a:prstClr val="white">
                    <a:lumMod val="50000"/>
                  </a:prstClr>
                </a:solidFill>
                <a:effectLst/>
                <a:uLnTx/>
                <a:uFillTx/>
                <a:ea typeface="Verdana"/>
                <a:cs typeface="Arial"/>
              </a:rPr>
              <a:t>Large Cap</a:t>
            </a:r>
          </a:p>
        </p:txBody>
      </p:sp>
      <p:sp>
        <p:nvSpPr>
          <p:cNvPr id="51" name="TextBox 50" hidden="1"/>
          <p:cNvSpPr txBox="1"/>
          <p:nvPr/>
        </p:nvSpPr>
        <p:spPr>
          <a:xfrm>
            <a:off x="4267209" y="3731042"/>
            <a:ext cx="1219197" cy="233433"/>
          </a:xfrm>
          <a:prstGeom prst="rect">
            <a:avLst/>
          </a:prstGeom>
          <a:noFill/>
        </p:spPr>
        <p:txBody>
          <a:bodyPr wrap="square" lIns="91358" tIns="45677" rIns="91358" bIns="45677" rtlCol="0">
            <a:spAutoFit/>
          </a:bodyPr>
          <a:lstStyle/>
          <a:p>
            <a:pPr marL="0" marR="0" lvl="0" indent="0" algn="r" defTabSz="1018109" eaLnBrk="1" fontAlgn="auto" latinLnBrk="0" hangingPunct="1">
              <a:lnSpc>
                <a:spcPct val="100000"/>
              </a:lnSpc>
              <a:spcBef>
                <a:spcPts val="0"/>
              </a:spcBef>
              <a:spcAft>
                <a:spcPts val="2400"/>
              </a:spcAft>
              <a:buClrTx/>
              <a:buSzTx/>
              <a:buFontTx/>
              <a:buNone/>
              <a:tabLst/>
              <a:defRPr/>
            </a:pPr>
            <a:r>
              <a:rPr kumimoji="0" lang="en-US" sz="900" b="0" i="0" u="none" strike="noStrike" kern="0" cap="none" spc="0" normalizeH="0" baseline="0" noProof="0" dirty="0">
                <a:ln>
                  <a:noFill/>
                </a:ln>
                <a:solidFill>
                  <a:prstClr val="white">
                    <a:lumMod val="50000"/>
                  </a:prstClr>
                </a:solidFill>
                <a:effectLst/>
                <a:uLnTx/>
                <a:uFillTx/>
                <a:ea typeface="Verdana"/>
                <a:cs typeface="Arial"/>
              </a:rPr>
              <a:t>Growth</a:t>
            </a:r>
          </a:p>
        </p:txBody>
      </p:sp>
      <p:sp>
        <p:nvSpPr>
          <p:cNvPr id="52" name="TextBox 51" hidden="1"/>
          <p:cNvSpPr txBox="1"/>
          <p:nvPr/>
        </p:nvSpPr>
        <p:spPr>
          <a:xfrm>
            <a:off x="4267209" y="4267200"/>
            <a:ext cx="1219197" cy="233433"/>
          </a:xfrm>
          <a:prstGeom prst="rect">
            <a:avLst/>
          </a:prstGeom>
          <a:noFill/>
        </p:spPr>
        <p:txBody>
          <a:bodyPr wrap="square" lIns="91358" tIns="45677" rIns="91358" bIns="45677" rtlCol="0">
            <a:spAutoFit/>
          </a:bodyPr>
          <a:lstStyle/>
          <a:p>
            <a:pPr marL="0" marR="0" lvl="0" indent="0" algn="r" defTabSz="1018109" eaLnBrk="1" fontAlgn="auto" latinLnBrk="0" hangingPunct="1">
              <a:lnSpc>
                <a:spcPct val="100000"/>
              </a:lnSpc>
              <a:spcBef>
                <a:spcPts val="0"/>
              </a:spcBef>
              <a:spcAft>
                <a:spcPts val="2400"/>
              </a:spcAft>
              <a:buClrTx/>
              <a:buSzTx/>
              <a:buFontTx/>
              <a:buNone/>
              <a:tabLst/>
              <a:defRPr/>
            </a:pPr>
            <a:r>
              <a:rPr kumimoji="0" lang="en-US" sz="900" b="0" i="0" u="none" strike="noStrike" kern="0" cap="none" spc="0" normalizeH="0" baseline="0" noProof="0" dirty="0">
                <a:ln>
                  <a:noFill/>
                </a:ln>
                <a:solidFill>
                  <a:prstClr val="white">
                    <a:lumMod val="50000"/>
                  </a:prstClr>
                </a:solidFill>
                <a:effectLst/>
                <a:uLnTx/>
                <a:uFillTx/>
                <a:ea typeface="Verdana"/>
                <a:cs typeface="Arial"/>
              </a:rPr>
              <a:t>Small Cap</a:t>
            </a:r>
          </a:p>
        </p:txBody>
      </p:sp>
      <p:cxnSp>
        <p:nvCxnSpPr>
          <p:cNvPr id="32" name="Straight Connector 31" hidden="1"/>
          <p:cNvCxnSpPr/>
          <p:nvPr/>
        </p:nvCxnSpPr>
        <p:spPr>
          <a:xfrm flipH="1">
            <a:off x="5472627" y="2575560"/>
            <a:ext cx="1" cy="2133600"/>
          </a:xfrm>
          <a:prstGeom prst="line">
            <a:avLst/>
          </a:prstGeom>
          <a:ln w="635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noFill/>
        </p:spPr>
        <p:txBody>
          <a:bodyPr/>
          <a:lstStyle/>
          <a:p>
            <a:r>
              <a:rPr lang="en-US" dirty="0">
                <a:solidFill>
                  <a:schemeClr val="tx1"/>
                </a:solidFill>
              </a:rPr>
              <a:t>International Developed Stocks</a:t>
            </a:r>
          </a:p>
        </p:txBody>
      </p:sp>
      <p:pic>
        <p:nvPicPr>
          <p:cNvPr id="6" name="Picture Placeholder 5" descr="A close-up of a logo&#10;&#10;Description automatically generated">
            <a:extLst>
              <a:ext uri="{FF2B5EF4-FFF2-40B4-BE49-F238E27FC236}">
                <a16:creationId xmlns:a16="http://schemas.microsoft.com/office/drawing/2014/main" id="{3341A77B-15A6-2188-BB5E-FC3E56121C32}"/>
              </a:ext>
            </a:extLst>
          </p:cNvPr>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t="3023" b="3023"/>
          <a:stretch>
            <a:fillRect/>
          </a:stretch>
        </p:blipFill>
        <p:spPr/>
      </p:pic>
      <p:sp>
        <p:nvSpPr>
          <p:cNvPr id="5" name="Text Placeholder 4"/>
          <p:cNvSpPr>
            <a:spLocks noGrp="1"/>
          </p:cNvSpPr>
          <p:nvPr>
            <p:ph type="body" sz="quarter" idx="14"/>
          </p:nvPr>
        </p:nvSpPr>
        <p:spPr/>
        <p:txBody>
          <a:bodyPr/>
          <a:lstStyle/>
          <a:p>
            <a:pPr lvl="0"/>
            <a:r>
              <a:rPr lang="en-US" dirty="0"/>
              <a:t>2023 index returns</a:t>
            </a:r>
          </a:p>
        </p:txBody>
      </p:sp>
      <p:sp>
        <p:nvSpPr>
          <p:cNvPr id="12" name="Text Placeholder 11"/>
          <p:cNvSpPr>
            <a:spLocks noGrp="1"/>
          </p:cNvSpPr>
          <p:nvPr>
            <p:ph type="body" sz="quarter" idx="15"/>
          </p:nvPr>
        </p:nvSpPr>
        <p:spPr>
          <a:xfrm>
            <a:off x="594359" y="7005009"/>
            <a:ext cx="8692515" cy="519747"/>
          </a:xfrm>
        </p:spPr>
        <p:txBody>
          <a:bodyPr/>
          <a:lstStyle/>
          <a:p>
            <a:r>
              <a:rPr lang="en-US" b="1" dirty="0"/>
              <a:t>Past performance is not a guarantee of future results. Indices are not available for direct investment. Index performance does not reflect the expenses associated with the management of an actual portfolio.</a:t>
            </a:r>
          </a:p>
          <a:p>
            <a:r>
              <a:rPr lang="en-US" dirty="0"/>
              <a:t>Market segment (index representation) as follows: Large Cap (MSCI World ex USA Index), Small Cap (MSCI World ex USA Small Cap Index), Value (MSCI World ex USA Value Index), and Growth (MSCI World ex USA Growth Index). All index returns are net of withholding tax on dividends. World Market Cap represented by Russell 3000 Index, MSCI World ex USA IMI Index, and MSCI Emerging Markets IMI Index. MSCI World ex USA IMI Index is used as the proxy for the International Developed market. MSCI data © MSCI 2024, all rights reserved. Frank Russell Company is the source and owner of the trademarks, service marks, and copyrights related to the Russell Indexes. </a:t>
            </a:r>
          </a:p>
        </p:txBody>
      </p:sp>
      <p:sp>
        <p:nvSpPr>
          <p:cNvPr id="7" name="Text Placeholder 6"/>
          <p:cNvSpPr>
            <a:spLocks noGrp="1"/>
          </p:cNvSpPr>
          <p:nvPr>
            <p:ph type="body" sz="quarter" idx="18"/>
          </p:nvPr>
        </p:nvSpPr>
        <p:spPr>
          <a:xfrm>
            <a:off x="595317" y="1790700"/>
            <a:ext cx="3642042" cy="2637209"/>
          </a:xfrm>
        </p:spPr>
        <p:txBody>
          <a:bodyPr/>
          <a:lstStyle/>
          <a:p>
            <a:r>
              <a:rPr lang="en-US" dirty="0"/>
              <a:t>Developed markets outside of the US posted positive returns for the year and underperformed the US market, but outperformed emerging markets.</a:t>
            </a:r>
          </a:p>
          <a:p>
            <a:r>
              <a:rPr lang="en-US" dirty="0"/>
              <a:t>Value outperformed growth.</a:t>
            </a:r>
          </a:p>
          <a:p>
            <a:r>
              <a:rPr lang="en-US" dirty="0"/>
              <a:t>Small caps underperformed large caps.</a:t>
            </a:r>
          </a:p>
        </p:txBody>
      </p:sp>
      <p:sp>
        <p:nvSpPr>
          <p:cNvPr id="4" name="Slide Number Placeholder 3"/>
          <p:cNvSpPr>
            <a:spLocks noGrp="1"/>
          </p:cNvSpPr>
          <p:nvPr>
            <p:ph type="sldNum" sz="quarter" idx="12"/>
          </p:nvPr>
        </p:nvSpPr>
        <p:spPr/>
        <p:txBody>
          <a:bodyPr/>
          <a:lstStyle/>
          <a:p>
            <a:fld id="{66F6FF41-5833-4EBF-9145-362BCED2914A}" type="slidenum">
              <a:rPr lang="en-US" smtClean="0"/>
              <a:pPr/>
              <a:t>5</a:t>
            </a:fld>
            <a:endParaRPr lang="en-US" dirty="0"/>
          </a:p>
        </p:txBody>
      </p:sp>
      <p:grpSp>
        <p:nvGrpSpPr>
          <p:cNvPr id="26" name="Group 25">
            <a:extLst>
              <a:ext uri="{FF2B5EF4-FFF2-40B4-BE49-F238E27FC236}">
                <a16:creationId xmlns:a16="http://schemas.microsoft.com/office/drawing/2014/main" id="{207E1A4C-872D-4F6B-BAB1-724D996835F8}"/>
              </a:ext>
            </a:extLst>
          </p:cNvPr>
          <p:cNvGrpSpPr/>
          <p:nvPr/>
        </p:nvGrpSpPr>
        <p:grpSpPr>
          <a:xfrm>
            <a:off x="603812" y="4779587"/>
            <a:ext cx="3771481" cy="404896"/>
            <a:chOff x="609600" y="4808162"/>
            <a:chExt cx="3771481" cy="404896"/>
          </a:xfrm>
        </p:grpSpPr>
        <p:sp>
          <p:nvSpPr>
            <p:cNvPr id="29" name="Content Placeholder 10">
              <a:extLst>
                <a:ext uri="{FF2B5EF4-FFF2-40B4-BE49-F238E27FC236}">
                  <a16:creationId xmlns:a16="http://schemas.microsoft.com/office/drawing/2014/main" id="{5AEAE119-E386-456F-9A98-3D8B8DF94C0C}"/>
                </a:ext>
              </a:extLst>
            </p:cNvPr>
            <p:cNvSpPr txBox="1">
              <a:spLocks/>
            </p:cNvSpPr>
            <p:nvPr/>
          </p:nvSpPr>
          <p:spPr>
            <a:xfrm>
              <a:off x="609600" y="4808162"/>
              <a:ext cx="3771481" cy="404896"/>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World Market Capitalization—International Developed</a:t>
              </a:r>
            </a:p>
            <a:p>
              <a:pPr marL="0" lvl="1" indent="0">
                <a:spcBef>
                  <a:spcPts val="0"/>
                </a:spcBef>
                <a:buNone/>
              </a:pPr>
              <a:endParaRPr lang="en-US" sz="1000" b="1" dirty="0"/>
            </a:p>
          </p:txBody>
        </p:sp>
        <p:cxnSp>
          <p:nvCxnSpPr>
            <p:cNvPr id="27" name="Straight Connector 26">
              <a:extLst>
                <a:ext uri="{FF2B5EF4-FFF2-40B4-BE49-F238E27FC236}">
                  <a16:creationId xmlns:a16="http://schemas.microsoft.com/office/drawing/2014/main" id="{EB5EE3AF-CA5D-4329-8EC2-24A7ECCA1F8F}"/>
                </a:ext>
              </a:extLst>
            </p:cNvPr>
            <p:cNvCxnSpPr>
              <a:cxnSpLocks/>
            </p:cNvCxnSpPr>
            <p:nvPr/>
          </p:nvCxnSpPr>
          <p:spPr>
            <a:xfrm>
              <a:off x="695798" y="5057639"/>
              <a:ext cx="3549231"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35" name="Chart 34">
            <a:extLst>
              <a:ext uri="{FF2B5EF4-FFF2-40B4-BE49-F238E27FC236}">
                <a16:creationId xmlns:a16="http://schemas.microsoft.com/office/drawing/2014/main" id="{7C89D80E-6BDB-42E4-B026-61214B6395BB}"/>
              </a:ext>
            </a:extLst>
          </p:cNvPr>
          <p:cNvGraphicFramePr/>
          <p:nvPr>
            <p:extLst>
              <p:ext uri="{D42A27DB-BD31-4B8C-83A1-F6EECF244321}">
                <p14:modId xmlns:p14="http://schemas.microsoft.com/office/powerpoint/2010/main" val="575360019"/>
              </p:ext>
            </p:extLst>
          </p:nvPr>
        </p:nvGraphicFramePr>
        <p:xfrm>
          <a:off x="4617661" y="2041221"/>
          <a:ext cx="4973067" cy="2386688"/>
        </p:xfrm>
        <a:graphic>
          <a:graphicData uri="http://schemas.openxmlformats.org/drawingml/2006/chart">
            <c:chart xmlns:c="http://schemas.openxmlformats.org/drawingml/2006/chart" xmlns:r="http://schemas.openxmlformats.org/officeDocument/2006/relationships" r:id="rId5"/>
          </a:graphicData>
        </a:graphic>
      </p:graphicFrame>
      <p:grpSp>
        <p:nvGrpSpPr>
          <p:cNvPr id="38" name="Group 37">
            <a:extLst>
              <a:ext uri="{FF2B5EF4-FFF2-40B4-BE49-F238E27FC236}">
                <a16:creationId xmlns:a16="http://schemas.microsoft.com/office/drawing/2014/main" id="{D14606BE-84FC-4FCD-B7D6-6E4F664D60B2}"/>
              </a:ext>
            </a:extLst>
          </p:cNvPr>
          <p:cNvGrpSpPr/>
          <p:nvPr/>
        </p:nvGrpSpPr>
        <p:grpSpPr>
          <a:xfrm>
            <a:off x="4635169" y="1798133"/>
            <a:ext cx="4899599" cy="342590"/>
            <a:chOff x="4635169" y="1826708"/>
            <a:chExt cx="4899599" cy="342590"/>
          </a:xfrm>
        </p:grpSpPr>
        <p:sp>
          <p:nvSpPr>
            <p:cNvPr id="39" name="Content Placeholder 9">
              <a:extLst>
                <a:ext uri="{FF2B5EF4-FFF2-40B4-BE49-F238E27FC236}">
                  <a16:creationId xmlns:a16="http://schemas.microsoft.com/office/drawing/2014/main" id="{D9EEB74B-A915-4019-854E-73E387C9E70D}"/>
                </a:ext>
              </a:extLst>
            </p:cNvPr>
            <p:cNvSpPr txBox="1">
              <a:spLocks/>
            </p:cNvSpPr>
            <p:nvPr/>
          </p:nvSpPr>
          <p:spPr>
            <a:xfrm>
              <a:off x="4635169" y="1826708"/>
              <a:ext cx="4441437" cy="34259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Ranked Returns (%)</a:t>
              </a:r>
            </a:p>
            <a:p>
              <a:pPr>
                <a:spcBef>
                  <a:spcPts val="0"/>
                </a:spcBef>
              </a:pPr>
              <a:endParaRPr lang="en-US" sz="1000" b="1" dirty="0"/>
            </a:p>
          </p:txBody>
        </p:sp>
        <p:cxnSp>
          <p:nvCxnSpPr>
            <p:cNvPr id="40" name="Straight Connector 39">
              <a:extLst>
                <a:ext uri="{FF2B5EF4-FFF2-40B4-BE49-F238E27FC236}">
                  <a16:creationId xmlns:a16="http://schemas.microsoft.com/office/drawing/2014/main" id="{B52DB370-CF6B-4C9B-A9B0-0505BB22684C}"/>
                </a:ext>
              </a:extLst>
            </p:cNvPr>
            <p:cNvCxnSpPr>
              <a:cxnSpLocks/>
            </p:cNvCxnSpPr>
            <p:nvPr/>
          </p:nvCxnSpPr>
          <p:spPr>
            <a:xfrm>
              <a:off x="4724400" y="2067001"/>
              <a:ext cx="4810368"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43" name="Group 42">
            <a:extLst>
              <a:ext uri="{FF2B5EF4-FFF2-40B4-BE49-F238E27FC236}">
                <a16:creationId xmlns:a16="http://schemas.microsoft.com/office/drawing/2014/main" id="{DAF83A03-F1EA-49C0-A70A-3C8E45CF7F5A}"/>
              </a:ext>
            </a:extLst>
          </p:cNvPr>
          <p:cNvGrpSpPr/>
          <p:nvPr/>
        </p:nvGrpSpPr>
        <p:grpSpPr>
          <a:xfrm>
            <a:off x="4637281" y="4789625"/>
            <a:ext cx="4871844" cy="355735"/>
            <a:chOff x="4637281" y="4790616"/>
            <a:chExt cx="4871844" cy="355735"/>
          </a:xfrm>
        </p:grpSpPr>
        <p:sp>
          <p:nvSpPr>
            <p:cNvPr id="44" name="Content Placeholder 23">
              <a:extLst>
                <a:ext uri="{FF2B5EF4-FFF2-40B4-BE49-F238E27FC236}">
                  <a16:creationId xmlns:a16="http://schemas.microsoft.com/office/drawing/2014/main" id="{51EC5232-22E5-481A-A80D-5DDCBE65BAB7}"/>
                </a:ext>
              </a:extLst>
            </p:cNvPr>
            <p:cNvSpPr txBox="1">
              <a:spLocks/>
            </p:cNvSpPr>
            <p:nvPr/>
          </p:nvSpPr>
          <p:spPr>
            <a:xfrm>
              <a:off x="4637281" y="4790616"/>
              <a:ext cx="4441437" cy="355735"/>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Period Returns (%) </a:t>
              </a:r>
            </a:p>
          </p:txBody>
        </p:sp>
        <p:cxnSp>
          <p:nvCxnSpPr>
            <p:cNvPr id="45" name="Straight Connector 44">
              <a:extLst>
                <a:ext uri="{FF2B5EF4-FFF2-40B4-BE49-F238E27FC236}">
                  <a16:creationId xmlns:a16="http://schemas.microsoft.com/office/drawing/2014/main" id="{BAC9128A-0B4A-4EA9-AF92-81724390387F}"/>
                </a:ext>
              </a:extLst>
            </p:cNvPr>
            <p:cNvCxnSpPr>
              <a:cxnSpLocks/>
            </p:cNvCxnSpPr>
            <p:nvPr/>
          </p:nvCxnSpPr>
          <p:spPr>
            <a:xfrm>
              <a:off x="4720988" y="5033043"/>
              <a:ext cx="4788137"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46" name="Table 45">
            <a:extLst>
              <a:ext uri="{FF2B5EF4-FFF2-40B4-BE49-F238E27FC236}">
                <a16:creationId xmlns:a16="http://schemas.microsoft.com/office/drawing/2014/main" id="{89A8E62F-F293-4F7F-9DA2-D4B9E3BA2A01}"/>
              </a:ext>
            </a:extLst>
          </p:cNvPr>
          <p:cNvGraphicFramePr>
            <a:graphicFrameLocks noGrp="1"/>
          </p:cNvGraphicFramePr>
          <p:nvPr>
            <p:extLst>
              <p:ext uri="{D42A27DB-BD31-4B8C-83A1-F6EECF244321}">
                <p14:modId xmlns:p14="http://schemas.microsoft.com/office/powerpoint/2010/main" val="565882662"/>
              </p:ext>
            </p:extLst>
          </p:nvPr>
        </p:nvGraphicFramePr>
        <p:xfrm>
          <a:off x="4720632" y="5018736"/>
          <a:ext cx="4821953" cy="1197763"/>
        </p:xfrm>
        <a:graphic>
          <a:graphicData uri="http://schemas.openxmlformats.org/drawingml/2006/table">
            <a:tbl>
              <a:tblPr>
                <a:tableStyleId>{5C22544A-7EE6-4342-B048-85BDC9FD1C3A}</a:tableStyleId>
              </a:tblPr>
              <a:tblGrid>
                <a:gridCol w="1358923">
                  <a:extLst>
                    <a:ext uri="{9D8B030D-6E8A-4147-A177-3AD203B41FA5}">
                      <a16:colId xmlns:a16="http://schemas.microsoft.com/office/drawing/2014/main" val="20000"/>
                    </a:ext>
                  </a:extLst>
                </a:gridCol>
                <a:gridCol w="863419">
                  <a:extLst>
                    <a:ext uri="{9D8B030D-6E8A-4147-A177-3AD203B41FA5}">
                      <a16:colId xmlns:a16="http://schemas.microsoft.com/office/drawing/2014/main" val="20001"/>
                    </a:ext>
                  </a:extLst>
                </a:gridCol>
                <a:gridCol w="868095">
                  <a:extLst>
                    <a:ext uri="{9D8B030D-6E8A-4147-A177-3AD203B41FA5}">
                      <a16:colId xmlns:a16="http://schemas.microsoft.com/office/drawing/2014/main" val="20003"/>
                    </a:ext>
                  </a:extLst>
                </a:gridCol>
                <a:gridCol w="865758">
                  <a:extLst>
                    <a:ext uri="{9D8B030D-6E8A-4147-A177-3AD203B41FA5}">
                      <a16:colId xmlns:a16="http://schemas.microsoft.com/office/drawing/2014/main" val="20004"/>
                    </a:ext>
                  </a:extLst>
                </a:gridCol>
                <a:gridCol w="865758">
                  <a:extLst>
                    <a:ext uri="{9D8B030D-6E8A-4147-A177-3AD203B41FA5}">
                      <a16:colId xmlns:a16="http://schemas.microsoft.com/office/drawing/2014/main" val="20005"/>
                    </a:ext>
                  </a:extLst>
                </a:gridCol>
              </a:tblGrid>
              <a:tr h="150323">
                <a:tc>
                  <a:txBody>
                    <a:bodyPr/>
                    <a:lstStyle/>
                    <a:p>
                      <a:pPr algn="ctr" fontAlgn="b"/>
                      <a:endParaRPr lang="en-GB" sz="800" b="0" i="1" u="none" strike="noStrike" dirty="0">
                        <a:solidFill>
                          <a:srgbClr val="000000"/>
                        </a:solidFill>
                        <a:effectLst/>
                        <a:latin typeface="+mn-lt"/>
                      </a:endParaRPr>
                    </a:p>
                  </a:txBody>
                  <a:tcPr marL="8959" marR="8959" marT="8959" marB="0" anchor="b">
                    <a:noFill/>
                  </a:tcPr>
                </a:tc>
                <a:tc>
                  <a:txBody>
                    <a:bodyPr/>
                    <a:lstStyle/>
                    <a:p>
                      <a:pPr algn="ctr" fontAlgn="b"/>
                      <a:endParaRPr lang="en-GB" sz="800" b="0" i="1" u="none" strike="noStrike" dirty="0">
                        <a:solidFill>
                          <a:srgbClr val="000000"/>
                        </a:solidFill>
                        <a:effectLst/>
                        <a:latin typeface="+mn-lt"/>
                      </a:endParaRPr>
                    </a:p>
                  </a:txBody>
                  <a:tcPr marL="8959" marR="8959" marT="8959" marB="0" anchor="b">
                    <a:noFill/>
                  </a:tcPr>
                </a:tc>
                <a:tc gridSpan="3">
                  <a:txBody>
                    <a:bodyPr/>
                    <a:lstStyle/>
                    <a:p>
                      <a:pPr algn="ctr" fontAlgn="b"/>
                      <a:r>
                        <a:rPr lang="en-GB" sz="700" u="none" strike="noStrike" dirty="0">
                          <a:effectLst/>
                          <a:latin typeface="+mn-lt"/>
                        </a:rPr>
                        <a:t>Annualized</a:t>
                      </a:r>
                      <a:endParaRPr lang="en-GB" sz="500" b="0" i="0" u="none" strike="noStrike" dirty="0">
                        <a:solidFill>
                          <a:srgbClr val="000000"/>
                        </a:solidFill>
                        <a:effectLst/>
                        <a:latin typeface="+mn-lt"/>
                      </a:endParaRPr>
                    </a:p>
                  </a:txBody>
                  <a:tcPr marL="8959" marR="8959" marT="8959"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dirty="0">
                          <a:effectLst/>
                          <a:latin typeface="+mn-lt"/>
                        </a:rPr>
                        <a:t>* Annualized</a:t>
                      </a:r>
                      <a:endParaRPr lang="en-GB" sz="800" b="0" i="1" u="none" strike="noStrike" dirty="0">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210312">
                <a:tc>
                  <a:txBody>
                    <a:bodyPr/>
                    <a:lstStyle/>
                    <a:p>
                      <a:pPr algn="l" fontAlgn="ctr"/>
                      <a:r>
                        <a:rPr lang="en-US" sz="800" b="0" i="0" u="none" strike="noStrike" dirty="0">
                          <a:solidFill>
                            <a:schemeClr val="dk1"/>
                          </a:solidFill>
                          <a:effectLst/>
                          <a:latin typeface="+mn-lt"/>
                        </a:rPr>
                        <a:t>Asset Class</a:t>
                      </a:r>
                      <a:endParaRPr lang="en-GB" sz="800" b="0" i="0" u="none" strike="noStrike" dirty="0">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dirty="0">
                          <a:solidFill>
                            <a:schemeClr val="dk1"/>
                          </a:solidFill>
                          <a:effectLst/>
                          <a:latin typeface="+mn-lt"/>
                        </a:rPr>
                        <a:t>1 Year</a:t>
                      </a:r>
                      <a:endParaRPr lang="en-GB" sz="800" b="0" i="0" u="none" strike="noStrike" dirty="0">
                        <a:solidFill>
                          <a:srgbClr val="000000"/>
                        </a:solidFill>
                        <a:effectLst/>
                        <a:latin typeface="+mn-lt"/>
                      </a:endParaRPr>
                    </a:p>
                  </a:txBody>
                  <a:tcPr marL="0" marR="0" marT="0" marB="0" anchor="ctr">
                    <a:solidFill>
                      <a:schemeClr val="bg1">
                        <a:lumMod val="85000"/>
                      </a:schemeClr>
                    </a:solidFill>
                  </a:tcPr>
                </a:tc>
                <a:tc>
                  <a:txBody>
                    <a:bodyPr/>
                    <a:lstStyle/>
                    <a:p>
                      <a:pPr algn="ctr" fontAlgn="ctr"/>
                      <a:r>
                        <a:rPr lang="en-GB" sz="800" u="none" strike="noStrike" dirty="0">
                          <a:effectLst/>
                          <a:latin typeface="+mn-lt"/>
                        </a:rPr>
                        <a:t>3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5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10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209282">
                <a:tc>
                  <a:txBody>
                    <a:bodyPr/>
                    <a:lstStyle/>
                    <a:p>
                      <a:pPr algn="l" fontAlgn="b"/>
                      <a:r>
                        <a:rPr lang="en-US" sz="900" b="0" i="0" u="none" strike="noStrike" kern="1200" dirty="0">
                          <a:solidFill>
                            <a:srgbClr val="000000"/>
                          </a:solidFill>
                          <a:effectLst/>
                          <a:latin typeface="+mn-lt"/>
                          <a:ea typeface="+mn-ea"/>
                          <a:cs typeface="+mn-cs"/>
                        </a:rPr>
                        <a:t>Value</a:t>
                      </a:r>
                    </a:p>
                  </a:txBody>
                  <a:tcPr marL="46800" marR="7168" marT="7168" marB="0" anchor="ctr">
                    <a:noFill/>
                  </a:tcPr>
                </a:tc>
                <a:tc>
                  <a:txBody>
                    <a:bodyPr/>
                    <a:lstStyle/>
                    <a:p>
                      <a:pPr algn="ctr" fontAlgn="b"/>
                      <a:r>
                        <a:rPr lang="en-GB" sz="900" b="0" i="0" u="none" strike="noStrike" dirty="0">
                          <a:solidFill>
                            <a:schemeClr val="tx1"/>
                          </a:solidFill>
                          <a:effectLst/>
                          <a:latin typeface="+mn-lt"/>
                        </a:rPr>
                        <a:t>18.48</a:t>
                      </a:r>
                    </a:p>
                  </a:txBody>
                  <a:tcPr marL="0" marR="0" marT="0" marB="0" anchor="ctr">
                    <a:noFill/>
                  </a:tcPr>
                </a:tc>
                <a:tc>
                  <a:txBody>
                    <a:bodyPr/>
                    <a:lstStyle/>
                    <a:p>
                      <a:pPr algn="ctr" fontAlgn="b"/>
                      <a:r>
                        <a:rPr lang="en-GB" sz="900" b="0" i="0" u="none" strike="noStrike">
                          <a:solidFill>
                            <a:schemeClr val="tx1"/>
                          </a:solidFill>
                          <a:effectLst/>
                          <a:latin typeface="+mn-lt"/>
                        </a:rPr>
                        <a:t>8.19</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7.48</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3.29</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3"/>
                  </a:ext>
                </a:extLst>
              </a:tr>
              <a:tr h="209282">
                <a:tc>
                  <a:txBody>
                    <a:bodyPr/>
                    <a:lstStyle/>
                    <a:p>
                      <a:pPr algn="l" fontAlgn="b"/>
                      <a:r>
                        <a:rPr lang="en-GB" sz="900" b="0" i="0" u="none" strike="noStrike" kern="1200">
                          <a:solidFill>
                            <a:srgbClr val="000000"/>
                          </a:solidFill>
                          <a:effectLst/>
                          <a:latin typeface="+mn-lt"/>
                          <a:ea typeface="+mn-ea"/>
                          <a:cs typeface="+mn-cs"/>
                        </a:rPr>
                        <a:t>Large Cap</a:t>
                      </a:r>
                      <a:endParaRPr lang="en-US"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dirty="0">
                          <a:solidFill>
                            <a:schemeClr val="tx1"/>
                          </a:solidFill>
                          <a:effectLst/>
                          <a:latin typeface="+mn-lt"/>
                        </a:rPr>
                        <a:t>17.94</a:t>
                      </a:r>
                    </a:p>
                  </a:txBody>
                  <a:tcPr marL="0" marR="0" marT="0" marB="0" anchor="ctr">
                    <a:noFill/>
                  </a:tcPr>
                </a:tc>
                <a:tc>
                  <a:txBody>
                    <a:bodyPr/>
                    <a:lstStyle/>
                    <a:p>
                      <a:pPr algn="ctr" fontAlgn="b"/>
                      <a:r>
                        <a:rPr lang="en-GB" sz="900" b="0" i="0" u="none" strike="noStrike">
                          <a:solidFill>
                            <a:schemeClr val="tx1"/>
                          </a:solidFill>
                          <a:effectLst/>
                          <a:latin typeface="+mn-lt"/>
                        </a:rPr>
                        <a:t>4.42</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8.45</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4.32</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4"/>
                  </a:ext>
                </a:extLst>
              </a:tr>
              <a:tr h="209282">
                <a:tc>
                  <a:txBody>
                    <a:bodyPr/>
                    <a:lstStyle/>
                    <a:p>
                      <a:pPr algn="l" fontAlgn="b"/>
                      <a:r>
                        <a:rPr lang="en-GB" sz="900" b="0" i="0" u="none" strike="noStrike" kern="1200">
                          <a:solidFill>
                            <a:srgbClr val="000000"/>
                          </a:solidFill>
                          <a:effectLst/>
                          <a:latin typeface="+mn-lt"/>
                          <a:ea typeface="+mn-ea"/>
                          <a:cs typeface="+mn-cs"/>
                        </a:rPr>
                        <a:t>Growth</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dirty="0">
                          <a:solidFill>
                            <a:schemeClr val="tx1"/>
                          </a:solidFill>
                          <a:effectLst/>
                          <a:latin typeface="+mn-lt"/>
                        </a:rPr>
                        <a:t>17.45</a:t>
                      </a:r>
                    </a:p>
                  </a:txBody>
                  <a:tcPr marL="0" marR="0" marT="0" marB="0" anchor="ctr">
                    <a:noFill/>
                  </a:tcPr>
                </a:tc>
                <a:tc>
                  <a:txBody>
                    <a:bodyPr/>
                    <a:lstStyle/>
                    <a:p>
                      <a:pPr algn="ctr" fontAlgn="b"/>
                      <a:r>
                        <a:rPr lang="en-GB" sz="900" b="0" i="0" u="none" strike="noStrike" dirty="0">
                          <a:solidFill>
                            <a:schemeClr val="tx1"/>
                          </a:solidFill>
                          <a:effectLst/>
                          <a:latin typeface="+mn-lt"/>
                        </a:rPr>
                        <a:t>0.44</a:t>
                      </a:r>
                    </a:p>
                  </a:txBody>
                  <a:tcPr marL="0" marR="0" marT="0" marB="0" anchor="ctr">
                    <a:noFill/>
                  </a:tcPr>
                </a:tc>
                <a:tc>
                  <a:txBody>
                    <a:bodyPr/>
                    <a:lstStyle/>
                    <a:p>
                      <a:pPr algn="ctr" fontAlgn="b"/>
                      <a:r>
                        <a:rPr lang="en-GB" sz="900" b="0" i="0" u="none" strike="noStrike">
                          <a:solidFill>
                            <a:srgbClr val="000000"/>
                          </a:solidFill>
                          <a:effectLst/>
                          <a:latin typeface="+mn-lt"/>
                        </a:rPr>
                        <a:t>8.94</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5.08</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5"/>
                  </a:ext>
                </a:extLst>
              </a:tr>
              <a:tr h="209282">
                <a:tc>
                  <a:txBody>
                    <a:bodyPr/>
                    <a:lstStyle/>
                    <a:p>
                      <a:pPr algn="l" fontAlgn="b"/>
                      <a:r>
                        <a:rPr lang="en-GB" sz="900" b="0" i="0" u="none" strike="noStrike" kern="1200">
                          <a:solidFill>
                            <a:srgbClr val="000000"/>
                          </a:solidFill>
                          <a:effectLst/>
                          <a:latin typeface="+mn-lt"/>
                          <a:ea typeface="+mn-ea"/>
                          <a:cs typeface="+mn-cs"/>
                        </a:rPr>
                        <a:t>Small Cap</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12.62</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rgbClr val="C00000"/>
                          </a:solidFill>
                          <a:effectLst/>
                          <a:latin typeface="+mn-lt"/>
                        </a:rPr>
                        <a:t>-0.20</a:t>
                      </a:r>
                    </a:p>
                  </a:txBody>
                  <a:tcPr marL="0" marR="0" marT="0" marB="0" anchor="ctr">
                    <a:noFill/>
                  </a:tcPr>
                </a:tc>
                <a:tc>
                  <a:txBody>
                    <a:bodyPr/>
                    <a:lstStyle/>
                    <a:p>
                      <a:pPr algn="ctr" fontAlgn="b"/>
                      <a:r>
                        <a:rPr lang="en-GB" sz="900" b="0" i="0" u="none" strike="noStrike">
                          <a:solidFill>
                            <a:srgbClr val="000000"/>
                          </a:solidFill>
                          <a:effectLst/>
                          <a:latin typeface="+mn-lt"/>
                        </a:rPr>
                        <a:t>7.05</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dirty="0">
                          <a:solidFill>
                            <a:srgbClr val="000000"/>
                          </a:solidFill>
                          <a:effectLst/>
                          <a:latin typeface="+mn-lt"/>
                        </a:rPr>
                        <a:t>4.63</a:t>
                      </a:r>
                    </a:p>
                  </a:txBody>
                  <a:tcPr marL="0" marR="0" marT="0" marB="0" anchor="ctr">
                    <a:noFill/>
                  </a:tcPr>
                </a:tc>
                <a:extLst>
                  <a:ext uri="{0D108BD9-81ED-4DB2-BD59-A6C34878D82A}">
                    <a16:rowId xmlns:a16="http://schemas.microsoft.com/office/drawing/2014/main" val="1870949891"/>
                  </a:ext>
                </a:extLst>
              </a:tr>
            </a:tbl>
          </a:graphicData>
        </a:graphic>
      </p:graphicFrame>
    </p:spTree>
    <p:extLst>
      <p:ext uri="{BB962C8B-B14F-4D97-AF65-F5344CB8AC3E}">
        <p14:creationId xmlns:p14="http://schemas.microsoft.com/office/powerpoint/2010/main" val="1676757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Chart 23">
            <a:extLst>
              <a:ext uri="{FF2B5EF4-FFF2-40B4-BE49-F238E27FC236}">
                <a16:creationId xmlns:a16="http://schemas.microsoft.com/office/drawing/2014/main" id="{ED164B34-0BE4-4791-B510-4B8B55826902}"/>
              </a:ext>
            </a:extLst>
          </p:cNvPr>
          <p:cNvGraphicFramePr/>
          <p:nvPr>
            <p:extLst>
              <p:ext uri="{D42A27DB-BD31-4B8C-83A1-F6EECF244321}">
                <p14:modId xmlns:p14="http://schemas.microsoft.com/office/powerpoint/2010/main" val="3620447778"/>
              </p:ext>
            </p:extLst>
          </p:nvPr>
        </p:nvGraphicFramePr>
        <p:xfrm>
          <a:off x="609600" y="5024850"/>
          <a:ext cx="3678800" cy="1763101"/>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lstStyle/>
          <a:p>
            <a:r>
              <a:rPr lang="en-US" dirty="0">
                <a:solidFill>
                  <a:schemeClr val="tx1"/>
                </a:solidFill>
              </a:rPr>
              <a:t>Emerging Markets Stocks</a:t>
            </a:r>
          </a:p>
        </p:txBody>
      </p:sp>
      <p:sp>
        <p:nvSpPr>
          <p:cNvPr id="2" name="Slide Number Placeholder 1"/>
          <p:cNvSpPr>
            <a:spLocks noGrp="1"/>
          </p:cNvSpPr>
          <p:nvPr>
            <p:ph type="sldNum" sz="quarter" idx="12"/>
          </p:nvPr>
        </p:nvSpPr>
        <p:spPr/>
        <p:txBody>
          <a:bodyPr/>
          <a:lstStyle/>
          <a:p>
            <a:fld id="{66F6FF41-5833-4EBF-9145-362BCED2914A}" type="slidenum">
              <a:rPr lang="en-US" smtClean="0"/>
              <a:pPr/>
              <a:t>6</a:t>
            </a:fld>
            <a:endParaRPr lang="en-US" dirty="0"/>
          </a:p>
        </p:txBody>
      </p:sp>
      <p:pic>
        <p:nvPicPr>
          <p:cNvPr id="5" name="Picture Placeholder 4" descr="A close-up of a logo&#10;&#10;Description automatically generated">
            <a:extLst>
              <a:ext uri="{FF2B5EF4-FFF2-40B4-BE49-F238E27FC236}">
                <a16:creationId xmlns:a16="http://schemas.microsoft.com/office/drawing/2014/main" id="{18B66D8E-C41F-4BCF-2B24-66297032B562}"/>
              </a:ext>
            </a:extLst>
          </p:cNvPr>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t="3023" b="3023"/>
          <a:stretch>
            <a:fillRect/>
          </a:stretch>
        </p:blipFill>
        <p:spPr/>
      </p:pic>
      <p:sp>
        <p:nvSpPr>
          <p:cNvPr id="6" name="Text Placeholder 5"/>
          <p:cNvSpPr>
            <a:spLocks noGrp="1"/>
          </p:cNvSpPr>
          <p:nvPr>
            <p:ph type="body" sz="quarter" idx="14"/>
          </p:nvPr>
        </p:nvSpPr>
        <p:spPr/>
        <p:txBody>
          <a:bodyPr/>
          <a:lstStyle/>
          <a:p>
            <a:pPr lvl="0"/>
            <a:r>
              <a:rPr lang="en-US" dirty="0"/>
              <a:t>2023 index returns</a:t>
            </a:r>
          </a:p>
        </p:txBody>
      </p:sp>
      <p:sp>
        <p:nvSpPr>
          <p:cNvPr id="13" name="Text Placeholder 12"/>
          <p:cNvSpPr>
            <a:spLocks noGrp="1"/>
          </p:cNvSpPr>
          <p:nvPr>
            <p:ph type="body" sz="quarter" idx="15"/>
          </p:nvPr>
        </p:nvSpPr>
        <p:spPr/>
        <p:txBody>
          <a:bodyPr/>
          <a:lstStyle/>
          <a:p>
            <a:r>
              <a:rPr lang="en-US" b="1" dirty="0"/>
              <a:t>Past performance is not a guarantee of future results. Indices are not available for direct investment. Index performance does not reflect the expenses associated with the management of an actual portfolio.</a:t>
            </a:r>
            <a:r>
              <a:rPr lang="en-US" dirty="0"/>
              <a:t> Market segment (index representation) as follows: Large Cap (MSCI Emerging Markets Index), Small Cap (MSCI Emerging Markets Small Cap Index), Value (MSCI Emerging Markets Value Index), and Growth (MSCI Emerging Markets Growth Index). All index returns are net of withholding tax on dividends. World Market Cap represented by Russell 3000 Index, MSCI World ex USA IMI Index, and MSCI Emerging Markets IMI Index. MSCI Emerging Markets IMI Index used as the proxy for the emerging market portion of the market. MSCI data © MSCI 2024, all rights reserved. Frank Russell Company is the source and owner of the trademarks, service marks, and copyrights related to the Russell Indexes. </a:t>
            </a:r>
          </a:p>
        </p:txBody>
      </p:sp>
      <p:sp>
        <p:nvSpPr>
          <p:cNvPr id="8" name="Text Placeholder 7"/>
          <p:cNvSpPr>
            <a:spLocks noGrp="1"/>
          </p:cNvSpPr>
          <p:nvPr>
            <p:ph type="body" sz="quarter" idx="18"/>
          </p:nvPr>
        </p:nvSpPr>
        <p:spPr>
          <a:xfrm>
            <a:off x="604839" y="1790200"/>
            <a:ext cx="3460017" cy="2419850"/>
          </a:xfrm>
        </p:spPr>
        <p:txBody>
          <a:bodyPr/>
          <a:lstStyle/>
          <a:p>
            <a:r>
              <a:rPr lang="en-US" dirty="0"/>
              <a:t>Emerging markets posted positive returns for the year and underperformed both US and non-US developed markets.</a:t>
            </a:r>
          </a:p>
          <a:p>
            <a:r>
              <a:rPr lang="en-US" dirty="0"/>
              <a:t>Value outperformed growth.</a:t>
            </a:r>
          </a:p>
          <a:p>
            <a:r>
              <a:rPr lang="en-US" dirty="0"/>
              <a:t>Small caps outperformed large caps.</a:t>
            </a:r>
          </a:p>
        </p:txBody>
      </p:sp>
      <p:grpSp>
        <p:nvGrpSpPr>
          <p:cNvPr id="14" name="Group 13">
            <a:extLst>
              <a:ext uri="{FF2B5EF4-FFF2-40B4-BE49-F238E27FC236}">
                <a16:creationId xmlns:a16="http://schemas.microsoft.com/office/drawing/2014/main" id="{96116F07-7019-4674-9DD5-24382BD33139}"/>
              </a:ext>
            </a:extLst>
          </p:cNvPr>
          <p:cNvGrpSpPr/>
          <p:nvPr/>
        </p:nvGrpSpPr>
        <p:grpSpPr>
          <a:xfrm>
            <a:off x="603812" y="4779587"/>
            <a:ext cx="3771481" cy="404896"/>
            <a:chOff x="609600" y="4808162"/>
            <a:chExt cx="3771481" cy="404896"/>
          </a:xfrm>
        </p:grpSpPr>
        <p:sp>
          <p:nvSpPr>
            <p:cNvPr id="16" name="Content Placeholder 10">
              <a:extLst>
                <a:ext uri="{FF2B5EF4-FFF2-40B4-BE49-F238E27FC236}">
                  <a16:creationId xmlns:a16="http://schemas.microsoft.com/office/drawing/2014/main" id="{3020242E-E501-4C7D-A7A9-BD58F2A49BBA}"/>
                </a:ext>
              </a:extLst>
            </p:cNvPr>
            <p:cNvSpPr txBox="1">
              <a:spLocks/>
            </p:cNvSpPr>
            <p:nvPr/>
          </p:nvSpPr>
          <p:spPr>
            <a:xfrm>
              <a:off x="609600" y="4808162"/>
              <a:ext cx="3771481" cy="404896"/>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World Market Capitalization—Emerging Markets</a:t>
              </a:r>
            </a:p>
            <a:p>
              <a:pPr marL="0" lvl="1" indent="0">
                <a:spcBef>
                  <a:spcPts val="0"/>
                </a:spcBef>
                <a:buNone/>
              </a:pPr>
              <a:endParaRPr lang="en-US" sz="1000" b="1" dirty="0"/>
            </a:p>
          </p:txBody>
        </p:sp>
        <p:cxnSp>
          <p:nvCxnSpPr>
            <p:cNvPr id="15" name="Straight Connector 14">
              <a:extLst>
                <a:ext uri="{FF2B5EF4-FFF2-40B4-BE49-F238E27FC236}">
                  <a16:creationId xmlns:a16="http://schemas.microsoft.com/office/drawing/2014/main" id="{BCC15F62-7F69-43FF-9FAF-8F2CE76C3C03}"/>
                </a:ext>
              </a:extLst>
            </p:cNvPr>
            <p:cNvCxnSpPr>
              <a:cxnSpLocks/>
            </p:cNvCxnSpPr>
            <p:nvPr/>
          </p:nvCxnSpPr>
          <p:spPr>
            <a:xfrm>
              <a:off x="688974" y="5057639"/>
              <a:ext cx="35514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17" name="Chart 16">
            <a:extLst>
              <a:ext uri="{FF2B5EF4-FFF2-40B4-BE49-F238E27FC236}">
                <a16:creationId xmlns:a16="http://schemas.microsoft.com/office/drawing/2014/main" id="{0A8F42EC-7953-4FC0-8CB2-5F039C95D2E9}"/>
              </a:ext>
            </a:extLst>
          </p:cNvPr>
          <p:cNvGraphicFramePr/>
          <p:nvPr>
            <p:extLst>
              <p:ext uri="{D42A27DB-BD31-4B8C-83A1-F6EECF244321}">
                <p14:modId xmlns:p14="http://schemas.microsoft.com/office/powerpoint/2010/main" val="2918683778"/>
              </p:ext>
            </p:extLst>
          </p:nvPr>
        </p:nvGraphicFramePr>
        <p:xfrm>
          <a:off x="4617660" y="1987308"/>
          <a:ext cx="5029259" cy="2419850"/>
        </p:xfrm>
        <a:graphic>
          <a:graphicData uri="http://schemas.openxmlformats.org/drawingml/2006/chart">
            <c:chart xmlns:c="http://schemas.openxmlformats.org/drawingml/2006/chart" xmlns:r="http://schemas.openxmlformats.org/officeDocument/2006/relationships" r:id="rId5"/>
          </a:graphicData>
        </a:graphic>
      </p:graphicFrame>
      <p:grpSp>
        <p:nvGrpSpPr>
          <p:cNvPr id="18" name="Group 17">
            <a:extLst>
              <a:ext uri="{FF2B5EF4-FFF2-40B4-BE49-F238E27FC236}">
                <a16:creationId xmlns:a16="http://schemas.microsoft.com/office/drawing/2014/main" id="{A7408921-4E06-4CBF-95E2-31C9051C5DAF}"/>
              </a:ext>
            </a:extLst>
          </p:cNvPr>
          <p:cNvGrpSpPr/>
          <p:nvPr/>
        </p:nvGrpSpPr>
        <p:grpSpPr>
          <a:xfrm>
            <a:off x="4635169" y="1798133"/>
            <a:ext cx="4873956" cy="342590"/>
            <a:chOff x="4635169" y="1826708"/>
            <a:chExt cx="4873956" cy="342590"/>
          </a:xfrm>
        </p:grpSpPr>
        <p:sp>
          <p:nvSpPr>
            <p:cNvPr id="19" name="Content Placeholder 9">
              <a:extLst>
                <a:ext uri="{FF2B5EF4-FFF2-40B4-BE49-F238E27FC236}">
                  <a16:creationId xmlns:a16="http://schemas.microsoft.com/office/drawing/2014/main" id="{FF7F7819-769E-49D0-94A8-05308E8DEA8B}"/>
                </a:ext>
              </a:extLst>
            </p:cNvPr>
            <p:cNvSpPr txBox="1">
              <a:spLocks/>
            </p:cNvSpPr>
            <p:nvPr/>
          </p:nvSpPr>
          <p:spPr>
            <a:xfrm>
              <a:off x="4635169" y="1826708"/>
              <a:ext cx="4441437" cy="34259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Ranked Returns (%)</a:t>
              </a:r>
            </a:p>
            <a:p>
              <a:pPr>
                <a:spcBef>
                  <a:spcPts val="0"/>
                </a:spcBef>
              </a:pPr>
              <a:endParaRPr lang="en-US" sz="1000" b="1" dirty="0"/>
            </a:p>
          </p:txBody>
        </p:sp>
        <p:cxnSp>
          <p:nvCxnSpPr>
            <p:cNvPr id="20" name="Straight Connector 19">
              <a:extLst>
                <a:ext uri="{FF2B5EF4-FFF2-40B4-BE49-F238E27FC236}">
                  <a16:creationId xmlns:a16="http://schemas.microsoft.com/office/drawing/2014/main" id="{425340BF-B506-4FDD-B388-CEB8A55528F1}"/>
                </a:ext>
              </a:extLst>
            </p:cNvPr>
            <p:cNvCxnSpPr>
              <a:cxnSpLocks/>
            </p:cNvCxnSpPr>
            <p:nvPr/>
          </p:nvCxnSpPr>
          <p:spPr>
            <a:xfrm flipV="1">
              <a:off x="4724400" y="2067000"/>
              <a:ext cx="4784725" cy="1"/>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27" name="Table 26">
            <a:extLst>
              <a:ext uri="{FF2B5EF4-FFF2-40B4-BE49-F238E27FC236}">
                <a16:creationId xmlns:a16="http://schemas.microsoft.com/office/drawing/2014/main" id="{700ECA89-DDC1-465F-8B59-FED68446EC65}"/>
              </a:ext>
            </a:extLst>
          </p:cNvPr>
          <p:cNvGraphicFramePr>
            <a:graphicFrameLocks noGrp="1"/>
          </p:cNvGraphicFramePr>
          <p:nvPr>
            <p:extLst>
              <p:ext uri="{D42A27DB-BD31-4B8C-83A1-F6EECF244321}">
                <p14:modId xmlns:p14="http://schemas.microsoft.com/office/powerpoint/2010/main" val="2733694862"/>
              </p:ext>
            </p:extLst>
          </p:nvPr>
        </p:nvGraphicFramePr>
        <p:xfrm>
          <a:off x="4720632" y="5018736"/>
          <a:ext cx="4821953" cy="1197763"/>
        </p:xfrm>
        <a:graphic>
          <a:graphicData uri="http://schemas.openxmlformats.org/drawingml/2006/table">
            <a:tbl>
              <a:tblPr>
                <a:tableStyleId>{5C22544A-7EE6-4342-B048-85BDC9FD1C3A}</a:tableStyleId>
              </a:tblPr>
              <a:tblGrid>
                <a:gridCol w="1358923">
                  <a:extLst>
                    <a:ext uri="{9D8B030D-6E8A-4147-A177-3AD203B41FA5}">
                      <a16:colId xmlns:a16="http://schemas.microsoft.com/office/drawing/2014/main" val="20000"/>
                    </a:ext>
                  </a:extLst>
                </a:gridCol>
                <a:gridCol w="863419">
                  <a:extLst>
                    <a:ext uri="{9D8B030D-6E8A-4147-A177-3AD203B41FA5}">
                      <a16:colId xmlns:a16="http://schemas.microsoft.com/office/drawing/2014/main" val="20001"/>
                    </a:ext>
                  </a:extLst>
                </a:gridCol>
                <a:gridCol w="868095">
                  <a:extLst>
                    <a:ext uri="{9D8B030D-6E8A-4147-A177-3AD203B41FA5}">
                      <a16:colId xmlns:a16="http://schemas.microsoft.com/office/drawing/2014/main" val="20003"/>
                    </a:ext>
                  </a:extLst>
                </a:gridCol>
                <a:gridCol w="865758">
                  <a:extLst>
                    <a:ext uri="{9D8B030D-6E8A-4147-A177-3AD203B41FA5}">
                      <a16:colId xmlns:a16="http://schemas.microsoft.com/office/drawing/2014/main" val="20004"/>
                    </a:ext>
                  </a:extLst>
                </a:gridCol>
                <a:gridCol w="865758">
                  <a:extLst>
                    <a:ext uri="{9D8B030D-6E8A-4147-A177-3AD203B41FA5}">
                      <a16:colId xmlns:a16="http://schemas.microsoft.com/office/drawing/2014/main" val="20005"/>
                    </a:ext>
                  </a:extLst>
                </a:gridCol>
              </a:tblGrid>
              <a:tr h="150323">
                <a:tc>
                  <a:txBody>
                    <a:bodyPr/>
                    <a:lstStyle/>
                    <a:p>
                      <a:pPr algn="ctr" fontAlgn="b"/>
                      <a:endParaRPr lang="en-GB" sz="800" b="0" i="1" u="none" strike="noStrike" dirty="0">
                        <a:solidFill>
                          <a:srgbClr val="000000"/>
                        </a:solidFill>
                        <a:effectLst/>
                        <a:latin typeface="+mn-lt"/>
                      </a:endParaRPr>
                    </a:p>
                  </a:txBody>
                  <a:tcPr marL="8959" marR="8959" marT="8959" marB="0" anchor="b">
                    <a:noFill/>
                  </a:tcPr>
                </a:tc>
                <a:tc>
                  <a:txBody>
                    <a:bodyPr/>
                    <a:lstStyle/>
                    <a:p>
                      <a:pPr algn="ctr" fontAlgn="b"/>
                      <a:endParaRPr lang="en-GB" sz="800" b="0" i="1" u="none" strike="noStrike" dirty="0">
                        <a:solidFill>
                          <a:srgbClr val="000000"/>
                        </a:solidFill>
                        <a:effectLst/>
                        <a:latin typeface="+mn-lt"/>
                      </a:endParaRPr>
                    </a:p>
                  </a:txBody>
                  <a:tcPr marL="8959" marR="8959" marT="8959" marB="0" anchor="b">
                    <a:noFill/>
                  </a:tcPr>
                </a:tc>
                <a:tc gridSpan="3">
                  <a:txBody>
                    <a:bodyPr/>
                    <a:lstStyle/>
                    <a:p>
                      <a:pPr algn="ctr" fontAlgn="b"/>
                      <a:r>
                        <a:rPr lang="en-GB" sz="700" u="none" strike="noStrike" dirty="0">
                          <a:effectLst/>
                          <a:latin typeface="+mn-lt"/>
                        </a:rPr>
                        <a:t>Annualized</a:t>
                      </a:r>
                      <a:endParaRPr lang="en-GB" sz="500" b="0" i="0" u="none" strike="noStrike" dirty="0">
                        <a:solidFill>
                          <a:srgbClr val="000000"/>
                        </a:solidFill>
                        <a:effectLst/>
                        <a:latin typeface="+mn-lt"/>
                      </a:endParaRPr>
                    </a:p>
                  </a:txBody>
                  <a:tcPr marL="8959" marR="8959" marT="8959"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dirty="0">
                          <a:effectLst/>
                          <a:latin typeface="+mn-lt"/>
                        </a:rPr>
                        <a:t>* Annualized</a:t>
                      </a:r>
                      <a:endParaRPr lang="en-GB" sz="800" b="0" i="1" u="none" strike="noStrike" dirty="0">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210312">
                <a:tc>
                  <a:txBody>
                    <a:bodyPr/>
                    <a:lstStyle/>
                    <a:p>
                      <a:pPr algn="l" fontAlgn="ctr"/>
                      <a:r>
                        <a:rPr lang="en-US" sz="800" b="0" i="0" u="none" strike="noStrike" dirty="0">
                          <a:solidFill>
                            <a:schemeClr val="dk1"/>
                          </a:solidFill>
                          <a:effectLst/>
                          <a:latin typeface="+mn-lt"/>
                        </a:rPr>
                        <a:t>Asset Class</a:t>
                      </a:r>
                      <a:endParaRPr lang="en-GB" sz="800" b="0" i="0" u="none" strike="noStrike" dirty="0">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dirty="0">
                          <a:solidFill>
                            <a:schemeClr val="dk1"/>
                          </a:solidFill>
                          <a:effectLst/>
                          <a:latin typeface="+mn-lt"/>
                        </a:rPr>
                        <a:t>1 Year</a:t>
                      </a:r>
                      <a:endParaRPr lang="en-GB" sz="800" b="0" i="0" u="none" strike="noStrike" dirty="0">
                        <a:solidFill>
                          <a:srgbClr val="000000"/>
                        </a:solidFill>
                        <a:effectLst/>
                        <a:latin typeface="+mn-lt"/>
                      </a:endParaRPr>
                    </a:p>
                  </a:txBody>
                  <a:tcPr marL="0" marR="0" marT="0" marB="0" anchor="ctr">
                    <a:solidFill>
                      <a:schemeClr val="bg1">
                        <a:lumMod val="85000"/>
                      </a:schemeClr>
                    </a:solidFill>
                  </a:tcPr>
                </a:tc>
                <a:tc>
                  <a:txBody>
                    <a:bodyPr/>
                    <a:lstStyle/>
                    <a:p>
                      <a:pPr algn="ctr" fontAlgn="ctr"/>
                      <a:r>
                        <a:rPr lang="en-GB" sz="800" u="none" strike="noStrike" dirty="0">
                          <a:effectLst/>
                          <a:latin typeface="+mn-lt"/>
                        </a:rPr>
                        <a:t>3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5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10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209282">
                <a:tc>
                  <a:txBody>
                    <a:bodyPr/>
                    <a:lstStyle/>
                    <a:p>
                      <a:pPr algn="l" fontAlgn="b"/>
                      <a:r>
                        <a:rPr lang="en-US" sz="900" b="0" i="0" u="none" strike="noStrike" kern="1200" dirty="0">
                          <a:solidFill>
                            <a:srgbClr val="000000"/>
                          </a:solidFill>
                          <a:effectLst/>
                          <a:latin typeface="+mn-lt"/>
                          <a:ea typeface="+mn-ea"/>
                          <a:cs typeface="+mn-cs"/>
                        </a:rPr>
                        <a:t>Small Cap</a:t>
                      </a:r>
                    </a:p>
                  </a:txBody>
                  <a:tcPr marL="46800" marR="7168" marT="7168" marB="0" anchor="ctr">
                    <a:noFill/>
                  </a:tcPr>
                </a:tc>
                <a:tc>
                  <a:txBody>
                    <a:bodyPr/>
                    <a:lstStyle/>
                    <a:p>
                      <a:pPr algn="ctr" fontAlgn="b"/>
                      <a:r>
                        <a:rPr lang="en-GB" sz="900" b="0" i="0" u="none" strike="noStrike" dirty="0">
                          <a:solidFill>
                            <a:schemeClr val="tx1"/>
                          </a:solidFill>
                          <a:effectLst/>
                          <a:latin typeface="+mn-lt"/>
                        </a:rPr>
                        <a:t>23.92</a:t>
                      </a:r>
                    </a:p>
                  </a:txBody>
                  <a:tcPr marL="0" marR="0" marT="0" marB="0" anchor="ctr">
                    <a:noFill/>
                  </a:tcPr>
                </a:tc>
                <a:tc>
                  <a:txBody>
                    <a:bodyPr/>
                    <a:lstStyle/>
                    <a:p>
                      <a:pPr algn="ctr" fontAlgn="b"/>
                      <a:r>
                        <a:rPr lang="en-GB" sz="900" b="0" i="0" u="none" strike="noStrike">
                          <a:solidFill>
                            <a:schemeClr val="tx1"/>
                          </a:solidFill>
                          <a:effectLst/>
                          <a:latin typeface="+mn-lt"/>
                        </a:rPr>
                        <a:t>6.45</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9.92</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5.34</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3"/>
                  </a:ext>
                </a:extLst>
              </a:tr>
              <a:tr h="209282">
                <a:tc>
                  <a:txBody>
                    <a:bodyPr/>
                    <a:lstStyle/>
                    <a:p>
                      <a:pPr algn="l" fontAlgn="b"/>
                      <a:r>
                        <a:rPr lang="en-GB" sz="900" b="0" i="0" u="none" strike="noStrike" kern="1200">
                          <a:solidFill>
                            <a:srgbClr val="000000"/>
                          </a:solidFill>
                          <a:effectLst/>
                          <a:latin typeface="+mn-lt"/>
                          <a:ea typeface="+mn-ea"/>
                          <a:cs typeface="+mn-cs"/>
                        </a:rPr>
                        <a:t>Value</a:t>
                      </a:r>
                      <a:endParaRPr lang="en-US"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dirty="0">
                          <a:solidFill>
                            <a:schemeClr val="tx1"/>
                          </a:solidFill>
                          <a:effectLst/>
                          <a:latin typeface="+mn-lt"/>
                        </a:rPr>
                        <a:t>14.21</a:t>
                      </a:r>
                    </a:p>
                  </a:txBody>
                  <a:tcPr marL="0" marR="0" marT="0" marB="0" anchor="ctr">
                    <a:noFill/>
                  </a:tcPr>
                </a:tc>
                <a:tc>
                  <a:txBody>
                    <a:bodyPr/>
                    <a:lstStyle/>
                    <a:p>
                      <a:pPr algn="ctr" fontAlgn="b"/>
                      <a:r>
                        <a:rPr lang="en-GB" sz="900" b="0" i="0" u="none" strike="noStrike" dirty="0">
                          <a:solidFill>
                            <a:srgbClr val="C00000"/>
                          </a:solidFill>
                          <a:effectLst/>
                          <a:latin typeface="+mn-lt"/>
                        </a:rPr>
                        <a:t>-0.01</a:t>
                      </a:r>
                    </a:p>
                  </a:txBody>
                  <a:tcPr marL="0" marR="0" marT="0" marB="0" anchor="ctr">
                    <a:noFill/>
                  </a:tcPr>
                </a:tc>
                <a:tc>
                  <a:txBody>
                    <a:bodyPr/>
                    <a:lstStyle/>
                    <a:p>
                      <a:pPr algn="ctr" fontAlgn="b"/>
                      <a:r>
                        <a:rPr lang="en-GB" sz="900" b="0" i="0" u="none" strike="noStrike">
                          <a:solidFill>
                            <a:schemeClr val="tx1"/>
                          </a:solidFill>
                          <a:effectLst/>
                          <a:latin typeface="+mn-lt"/>
                        </a:rPr>
                        <a:t>3.37</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1.94</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4"/>
                  </a:ext>
                </a:extLst>
              </a:tr>
              <a:tr h="209282">
                <a:tc>
                  <a:txBody>
                    <a:bodyPr/>
                    <a:lstStyle/>
                    <a:p>
                      <a:pPr algn="l" fontAlgn="b"/>
                      <a:r>
                        <a:rPr lang="en-GB" sz="900" b="0" i="0" u="none" strike="noStrike" kern="1200">
                          <a:solidFill>
                            <a:srgbClr val="000000"/>
                          </a:solidFill>
                          <a:effectLst/>
                          <a:latin typeface="+mn-lt"/>
                          <a:ea typeface="+mn-ea"/>
                          <a:cs typeface="+mn-cs"/>
                        </a:rPr>
                        <a:t>Large Cap</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9.83</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rgbClr val="C00000"/>
                          </a:solidFill>
                          <a:effectLst/>
                          <a:latin typeface="+mn-lt"/>
                        </a:rPr>
                        <a:t>-5.08</a:t>
                      </a:r>
                    </a:p>
                  </a:txBody>
                  <a:tcPr marL="0" marR="0" marT="0" marB="0" anchor="ctr">
                    <a:noFill/>
                  </a:tcPr>
                </a:tc>
                <a:tc>
                  <a:txBody>
                    <a:bodyPr/>
                    <a:lstStyle/>
                    <a:p>
                      <a:pPr algn="ctr" fontAlgn="b"/>
                      <a:r>
                        <a:rPr lang="en-GB" sz="900" b="0" i="0" u="none" strike="noStrike" dirty="0">
                          <a:solidFill>
                            <a:schemeClr val="tx1"/>
                          </a:solidFill>
                          <a:effectLst/>
                          <a:latin typeface="+mn-lt"/>
                        </a:rPr>
                        <a:t>3.68</a:t>
                      </a:r>
                    </a:p>
                  </a:txBody>
                  <a:tcPr marL="0" marR="0" marT="0" marB="0" anchor="ctr">
                    <a:noFill/>
                  </a:tcPr>
                </a:tc>
                <a:tc>
                  <a:txBody>
                    <a:bodyPr/>
                    <a:lstStyle/>
                    <a:p>
                      <a:pPr algn="ctr" fontAlgn="b"/>
                      <a:r>
                        <a:rPr lang="en-GB" sz="900" b="0" i="0" u="none" strike="noStrike">
                          <a:solidFill>
                            <a:srgbClr val="000000"/>
                          </a:solidFill>
                          <a:effectLst/>
                          <a:latin typeface="+mn-lt"/>
                        </a:rPr>
                        <a:t>2.66</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5"/>
                  </a:ext>
                </a:extLst>
              </a:tr>
              <a:tr h="209282">
                <a:tc>
                  <a:txBody>
                    <a:bodyPr/>
                    <a:lstStyle/>
                    <a:p>
                      <a:pPr algn="l" fontAlgn="b"/>
                      <a:r>
                        <a:rPr lang="en-GB" sz="900" b="0" i="0" u="none" strike="noStrike" kern="1200">
                          <a:solidFill>
                            <a:srgbClr val="000000"/>
                          </a:solidFill>
                          <a:effectLst/>
                          <a:latin typeface="+mn-lt"/>
                          <a:ea typeface="+mn-ea"/>
                          <a:cs typeface="+mn-cs"/>
                        </a:rPr>
                        <a:t>Growth</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5.83</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rgbClr val="C00000"/>
                          </a:solidFill>
                          <a:effectLst/>
                          <a:latin typeface="+mn-lt"/>
                        </a:rPr>
                        <a:t>-9.67</a:t>
                      </a:r>
                    </a:p>
                  </a:txBody>
                  <a:tcPr marL="0" marR="0" marT="0" marB="0" anchor="ctr">
                    <a:noFill/>
                  </a:tcPr>
                </a:tc>
                <a:tc>
                  <a:txBody>
                    <a:bodyPr/>
                    <a:lstStyle/>
                    <a:p>
                      <a:pPr algn="ctr" fontAlgn="b"/>
                      <a:r>
                        <a:rPr lang="en-GB" sz="900" b="0" i="0" u="none" strike="noStrike" dirty="0">
                          <a:solidFill>
                            <a:schemeClr val="tx1"/>
                          </a:solidFill>
                          <a:effectLst/>
                          <a:latin typeface="+mn-lt"/>
                        </a:rPr>
                        <a:t>3.90</a:t>
                      </a:r>
                    </a:p>
                  </a:txBody>
                  <a:tcPr marL="0" marR="0" marT="0" marB="0" anchor="ctr">
                    <a:noFill/>
                  </a:tcPr>
                </a:tc>
                <a:tc>
                  <a:txBody>
                    <a:bodyPr/>
                    <a:lstStyle/>
                    <a:p>
                      <a:pPr algn="ctr" fontAlgn="b"/>
                      <a:r>
                        <a:rPr lang="en-GB" sz="900" b="0" i="0" u="none" strike="noStrike" dirty="0">
                          <a:solidFill>
                            <a:srgbClr val="000000"/>
                          </a:solidFill>
                          <a:effectLst/>
                          <a:latin typeface="+mn-lt"/>
                        </a:rPr>
                        <a:t>3.28</a:t>
                      </a:r>
                    </a:p>
                  </a:txBody>
                  <a:tcPr marL="0" marR="0" marT="0" marB="0" anchor="ctr">
                    <a:noFill/>
                  </a:tcPr>
                </a:tc>
                <a:extLst>
                  <a:ext uri="{0D108BD9-81ED-4DB2-BD59-A6C34878D82A}">
                    <a16:rowId xmlns:a16="http://schemas.microsoft.com/office/drawing/2014/main" val="1870949891"/>
                  </a:ext>
                </a:extLst>
              </a:tr>
            </a:tbl>
          </a:graphicData>
        </a:graphic>
      </p:graphicFrame>
      <p:grpSp>
        <p:nvGrpSpPr>
          <p:cNvPr id="28" name="Group 27">
            <a:extLst>
              <a:ext uri="{FF2B5EF4-FFF2-40B4-BE49-F238E27FC236}">
                <a16:creationId xmlns:a16="http://schemas.microsoft.com/office/drawing/2014/main" id="{D08565FB-165C-48F2-BA74-501048788A7A}"/>
              </a:ext>
            </a:extLst>
          </p:cNvPr>
          <p:cNvGrpSpPr/>
          <p:nvPr/>
        </p:nvGrpSpPr>
        <p:grpSpPr>
          <a:xfrm>
            <a:off x="4637281" y="4789625"/>
            <a:ext cx="4871844" cy="355735"/>
            <a:chOff x="4637281" y="4790616"/>
            <a:chExt cx="4871844" cy="355735"/>
          </a:xfrm>
        </p:grpSpPr>
        <p:sp>
          <p:nvSpPr>
            <p:cNvPr id="29" name="Content Placeholder 23">
              <a:extLst>
                <a:ext uri="{FF2B5EF4-FFF2-40B4-BE49-F238E27FC236}">
                  <a16:creationId xmlns:a16="http://schemas.microsoft.com/office/drawing/2014/main" id="{BDA446DE-62C6-40AD-9ACC-E8D41B7BC88B}"/>
                </a:ext>
              </a:extLst>
            </p:cNvPr>
            <p:cNvSpPr txBox="1">
              <a:spLocks/>
            </p:cNvSpPr>
            <p:nvPr/>
          </p:nvSpPr>
          <p:spPr>
            <a:xfrm>
              <a:off x="4637281" y="4790616"/>
              <a:ext cx="4441437" cy="355735"/>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Period Returns (%) </a:t>
              </a:r>
            </a:p>
          </p:txBody>
        </p:sp>
        <p:cxnSp>
          <p:nvCxnSpPr>
            <p:cNvPr id="30" name="Straight Connector 29">
              <a:extLst>
                <a:ext uri="{FF2B5EF4-FFF2-40B4-BE49-F238E27FC236}">
                  <a16:creationId xmlns:a16="http://schemas.microsoft.com/office/drawing/2014/main" id="{74FBC81F-6DC7-46EB-90FF-8D7C26727439}"/>
                </a:ext>
              </a:extLst>
            </p:cNvPr>
            <p:cNvCxnSpPr>
              <a:cxnSpLocks/>
            </p:cNvCxnSpPr>
            <p:nvPr/>
          </p:nvCxnSpPr>
          <p:spPr>
            <a:xfrm>
              <a:off x="4720988" y="5033043"/>
              <a:ext cx="4788137"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71091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Country Returns</a:t>
            </a:r>
          </a:p>
        </p:txBody>
      </p:sp>
      <p:sp>
        <p:nvSpPr>
          <p:cNvPr id="3" name="Slide Number Placeholder 2"/>
          <p:cNvSpPr>
            <a:spLocks noGrp="1"/>
          </p:cNvSpPr>
          <p:nvPr>
            <p:ph type="sldNum" sz="quarter" idx="12"/>
          </p:nvPr>
        </p:nvSpPr>
        <p:spPr/>
        <p:txBody>
          <a:bodyPr/>
          <a:lstStyle/>
          <a:p>
            <a:fld id="{66F6FF41-5833-4EBF-9145-362BCED2914A}" type="slidenum">
              <a:rPr lang="en-US" smtClean="0"/>
              <a:pPr/>
              <a:t>7</a:t>
            </a:fld>
            <a:endParaRPr lang="en-US" dirty="0"/>
          </a:p>
        </p:txBody>
      </p:sp>
      <p:pic>
        <p:nvPicPr>
          <p:cNvPr id="9" name="Picture Placeholder 8" descr="A close-up of a logo&#10;&#10;Description automatically generated">
            <a:extLst>
              <a:ext uri="{FF2B5EF4-FFF2-40B4-BE49-F238E27FC236}">
                <a16:creationId xmlns:a16="http://schemas.microsoft.com/office/drawing/2014/main" id="{F8072661-0E99-60D8-A89D-A6CA48919ECF}"/>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3023" b="3023"/>
          <a:stretch>
            <a:fillRect/>
          </a:stretch>
        </p:blipFill>
        <p:spPr/>
      </p:pic>
      <p:sp>
        <p:nvSpPr>
          <p:cNvPr id="17" name="Text Placeholder 16"/>
          <p:cNvSpPr>
            <a:spLocks noGrp="1"/>
          </p:cNvSpPr>
          <p:nvPr>
            <p:ph type="body" sz="quarter" idx="15"/>
          </p:nvPr>
        </p:nvSpPr>
        <p:spPr/>
        <p:txBody>
          <a:bodyPr/>
          <a:lstStyle/>
          <a:p>
            <a:r>
              <a:rPr lang="en-GB" b="1" dirty="0"/>
              <a:t>Past performance is no guarantee of future results.</a:t>
            </a:r>
            <a:r>
              <a:rPr lang="en-GB" dirty="0"/>
              <a:t> </a:t>
            </a:r>
          </a:p>
          <a:p>
            <a:r>
              <a:rPr lang="en-US" dirty="0"/>
              <a:t>Country returns are the country component indices of the MSCI All Country World IMI Index for all countries except the United States, where the Russell 3000 Index is used instead. Global is the return of the MSCI All Country World IMI Index. MSCI index returns are net dividend. Indices are not available for direct investment. Their performance does not reflect the expenses associated with the management of an actual portfolio. Frank Russell Company is the source and owner of the trademarks, service marks and copyrights related to the Russell Indexes. MSCI data © MSCI 2024, all rights reserved.</a:t>
            </a:r>
          </a:p>
        </p:txBody>
      </p:sp>
      <p:sp>
        <p:nvSpPr>
          <p:cNvPr id="6" name="Text Placeholder 5"/>
          <p:cNvSpPr>
            <a:spLocks noGrp="1"/>
          </p:cNvSpPr>
          <p:nvPr>
            <p:ph type="body" sz="quarter" idx="14"/>
          </p:nvPr>
        </p:nvSpPr>
        <p:spPr/>
        <p:txBody>
          <a:bodyPr/>
          <a:lstStyle/>
          <a:p>
            <a:pPr lvl="0"/>
            <a:r>
              <a:rPr lang="en-US" dirty="0">
                <a:highlight>
                  <a:srgbClr val="FFFFFF"/>
                </a:highlight>
              </a:rPr>
              <a:t>2023 i</a:t>
            </a:r>
            <a:r>
              <a:rPr lang="en-US" dirty="0"/>
              <a:t>ndex returns</a:t>
            </a:r>
          </a:p>
        </p:txBody>
      </p:sp>
      <p:grpSp>
        <p:nvGrpSpPr>
          <p:cNvPr id="5" name="Group 4">
            <a:extLst>
              <a:ext uri="{FF2B5EF4-FFF2-40B4-BE49-F238E27FC236}">
                <a16:creationId xmlns:a16="http://schemas.microsoft.com/office/drawing/2014/main" id="{5C8E553A-85CF-4769-96BE-4D3F5F023C60}"/>
              </a:ext>
            </a:extLst>
          </p:cNvPr>
          <p:cNvGrpSpPr/>
          <p:nvPr/>
        </p:nvGrpSpPr>
        <p:grpSpPr>
          <a:xfrm>
            <a:off x="685800" y="1933575"/>
            <a:ext cx="8945688" cy="4880097"/>
            <a:chOff x="670524" y="2478270"/>
            <a:chExt cx="8960964" cy="4316351"/>
          </a:xfrm>
        </p:grpSpPr>
        <p:graphicFrame>
          <p:nvGraphicFramePr>
            <p:cNvPr id="23" name="Chart 22">
              <a:extLst>
                <a:ext uri="{FF2B5EF4-FFF2-40B4-BE49-F238E27FC236}">
                  <a16:creationId xmlns:a16="http://schemas.microsoft.com/office/drawing/2014/main" id="{0AA7D450-3EFE-48D2-B177-6CDAD87391C1}"/>
                </a:ext>
              </a:extLst>
            </p:cNvPr>
            <p:cNvGraphicFramePr/>
            <p:nvPr>
              <p:extLst>
                <p:ext uri="{D42A27DB-BD31-4B8C-83A1-F6EECF244321}">
                  <p14:modId xmlns:p14="http://schemas.microsoft.com/office/powerpoint/2010/main" val="3130833577"/>
                </p:ext>
              </p:extLst>
            </p:nvPr>
          </p:nvGraphicFramePr>
          <p:xfrm>
            <a:off x="670524" y="2478270"/>
            <a:ext cx="8960964" cy="4316351"/>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a:extLst>
                <a:ext uri="{FF2B5EF4-FFF2-40B4-BE49-F238E27FC236}">
                  <a16:creationId xmlns:a16="http://schemas.microsoft.com/office/drawing/2014/main" id="{09F3BA36-B609-4FD3-A9F5-BE5074B62344}"/>
                </a:ext>
              </a:extLst>
            </p:cNvPr>
            <p:cNvSpPr txBox="1"/>
            <p:nvPr/>
          </p:nvSpPr>
          <p:spPr>
            <a:xfrm rot="16200000">
              <a:off x="4232553" y="6113548"/>
              <a:ext cx="523875" cy="230832"/>
            </a:xfrm>
            <a:prstGeom prst="rect">
              <a:avLst/>
            </a:prstGeom>
            <a:noFill/>
          </p:spPr>
          <p:txBody>
            <a:bodyPr wrap="square" rtlCol="0">
              <a:spAutoFit/>
            </a:bodyPr>
            <a:lstStyle/>
            <a:p>
              <a:pPr algn="r"/>
              <a:r>
                <a:rPr lang="en-US" sz="900" dirty="0">
                  <a:solidFill>
                    <a:srgbClr val="35627D"/>
                  </a:solidFill>
                  <a:latin typeface="Arial" panose="020B0604020202020204" pitchFamily="34" charset="0"/>
                  <a:cs typeface="Arial" panose="020B0604020202020204" pitchFamily="34" charset="0"/>
                </a:rPr>
                <a:t>Global</a:t>
              </a:r>
            </a:p>
          </p:txBody>
        </p:sp>
      </p:grpSp>
    </p:spTree>
    <p:extLst>
      <p:ext uri="{BB962C8B-B14F-4D97-AF65-F5344CB8AC3E}">
        <p14:creationId xmlns:p14="http://schemas.microsoft.com/office/powerpoint/2010/main" val="4084615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hart 22">
            <a:extLst>
              <a:ext uri="{FF2B5EF4-FFF2-40B4-BE49-F238E27FC236}">
                <a16:creationId xmlns:a16="http://schemas.microsoft.com/office/drawing/2014/main" id="{AB558C0A-6E47-42AB-A432-A73456178C8F}"/>
              </a:ext>
            </a:extLst>
          </p:cNvPr>
          <p:cNvGraphicFramePr/>
          <p:nvPr>
            <p:extLst>
              <p:ext uri="{D42A27DB-BD31-4B8C-83A1-F6EECF244321}">
                <p14:modId xmlns:p14="http://schemas.microsoft.com/office/powerpoint/2010/main" val="595731065"/>
              </p:ext>
            </p:extLst>
          </p:nvPr>
        </p:nvGraphicFramePr>
        <p:xfrm>
          <a:off x="618195" y="4962985"/>
          <a:ext cx="3638408" cy="181875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noFill/>
        </p:spPr>
        <p:txBody>
          <a:bodyPr/>
          <a:lstStyle/>
          <a:p>
            <a:r>
              <a:rPr lang="en-US" dirty="0">
                <a:solidFill>
                  <a:schemeClr val="tx1"/>
                </a:solidFill>
              </a:rPr>
              <a:t>Real Estate Investment Trusts (REITs)</a:t>
            </a:r>
          </a:p>
        </p:txBody>
      </p:sp>
      <p:pic>
        <p:nvPicPr>
          <p:cNvPr id="5" name="Picture Placeholder 4" descr="A close-up of a logo&#10;&#10;Description automatically generated">
            <a:extLst>
              <a:ext uri="{FF2B5EF4-FFF2-40B4-BE49-F238E27FC236}">
                <a16:creationId xmlns:a16="http://schemas.microsoft.com/office/drawing/2014/main" id="{C015306D-B791-FF06-FE75-5BD4B2EEDFDE}"/>
              </a:ext>
            </a:extLst>
          </p:cNvPr>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t="3023" b="3023"/>
          <a:stretch>
            <a:fillRect/>
          </a:stretch>
        </p:blipFill>
        <p:spPr/>
      </p:pic>
      <p:sp>
        <p:nvSpPr>
          <p:cNvPr id="7" name="Text Placeholder 6"/>
          <p:cNvSpPr>
            <a:spLocks noGrp="1"/>
          </p:cNvSpPr>
          <p:nvPr>
            <p:ph type="body" sz="quarter" idx="14"/>
          </p:nvPr>
        </p:nvSpPr>
        <p:spPr/>
        <p:txBody>
          <a:bodyPr/>
          <a:lstStyle/>
          <a:p>
            <a:r>
              <a:rPr lang="en-US" dirty="0"/>
              <a:t>2023 index returns</a:t>
            </a:r>
          </a:p>
        </p:txBody>
      </p:sp>
      <p:sp>
        <p:nvSpPr>
          <p:cNvPr id="10" name="Text Placeholder 9"/>
          <p:cNvSpPr>
            <a:spLocks noGrp="1"/>
          </p:cNvSpPr>
          <p:nvPr>
            <p:ph type="body" sz="quarter" idx="15"/>
          </p:nvPr>
        </p:nvSpPr>
        <p:spPr>
          <a:xfrm>
            <a:off x="594360" y="7124074"/>
            <a:ext cx="8529320" cy="400050"/>
          </a:xfrm>
        </p:spPr>
        <p:txBody>
          <a:bodyPr/>
          <a:lstStyle/>
          <a:p>
            <a:r>
              <a:rPr lang="en-US" b="1" dirty="0"/>
              <a:t>Past performance is not a guarantee of future results. Indices are not available for direct investment. Index performance does not reflect the expenses associated with the management of an actual portfolio.</a:t>
            </a:r>
            <a:r>
              <a:rPr lang="en-US" dirty="0"/>
              <a:t> Number of REIT stocks and total value based on the two indices. All index returns are net of withholding tax on dividends. Total value of REIT stocks represented by Dow Jones US Select REIT Index and the S&amp;P Global ex US REIT Index. Dow Jones US Select REIT Index used as proxy for the US market, and S&amp;P Global ex US REIT Index used as proxy for the World ex US market. Dow Jones and S&amp;P data © 2024 S&amp;P Dow Jones Indices LLC, a division of S&amp;P Global. All rights reserved.</a:t>
            </a:r>
          </a:p>
        </p:txBody>
      </p:sp>
      <p:sp>
        <p:nvSpPr>
          <p:cNvPr id="12" name="Text Placeholder 11"/>
          <p:cNvSpPr>
            <a:spLocks noGrp="1"/>
          </p:cNvSpPr>
          <p:nvPr>
            <p:ph type="body" sz="quarter" idx="18"/>
          </p:nvPr>
        </p:nvSpPr>
        <p:spPr>
          <a:xfrm>
            <a:off x="604843" y="1790200"/>
            <a:ext cx="3642042" cy="2257925"/>
          </a:xfrm>
        </p:spPr>
        <p:txBody>
          <a:bodyPr/>
          <a:lstStyle/>
          <a:p>
            <a:r>
              <a:rPr lang="en-US" dirty="0"/>
              <a:t>US real estate investment trusts outperformed non-US REITs during the year.</a:t>
            </a:r>
          </a:p>
        </p:txBody>
      </p:sp>
      <p:graphicFrame>
        <p:nvGraphicFramePr>
          <p:cNvPr id="14" name="Chart 13"/>
          <p:cNvGraphicFramePr/>
          <p:nvPr>
            <p:extLst>
              <p:ext uri="{D42A27DB-BD31-4B8C-83A1-F6EECF244321}">
                <p14:modId xmlns:p14="http://schemas.microsoft.com/office/powerpoint/2010/main" val="3380959110"/>
              </p:ext>
            </p:extLst>
          </p:nvPr>
        </p:nvGraphicFramePr>
        <p:xfrm>
          <a:off x="4724400" y="2108270"/>
          <a:ext cx="4784725" cy="1474267"/>
        </p:xfrm>
        <a:graphic>
          <a:graphicData uri="http://schemas.openxmlformats.org/drawingml/2006/chart">
            <c:chart xmlns:c="http://schemas.openxmlformats.org/drawingml/2006/chart" xmlns:r="http://schemas.openxmlformats.org/officeDocument/2006/relationships" r:id="rId5"/>
          </a:graphicData>
        </a:graphic>
      </p:graphicFrame>
      <p:sp>
        <p:nvSpPr>
          <p:cNvPr id="4" name="Slide Number Placeholder 3"/>
          <p:cNvSpPr>
            <a:spLocks noGrp="1"/>
          </p:cNvSpPr>
          <p:nvPr>
            <p:ph type="sldNum" sz="quarter" idx="12"/>
          </p:nvPr>
        </p:nvSpPr>
        <p:spPr/>
        <p:txBody>
          <a:bodyPr/>
          <a:lstStyle/>
          <a:p>
            <a:fld id="{66F6FF41-5833-4EBF-9145-362BCED2914A}" type="slidenum">
              <a:rPr lang="en-US" smtClean="0"/>
              <a:pPr/>
              <a:t>8</a:t>
            </a:fld>
            <a:endParaRPr lang="en-US" dirty="0"/>
          </a:p>
        </p:txBody>
      </p:sp>
      <p:grpSp>
        <p:nvGrpSpPr>
          <p:cNvPr id="13" name="Group 12">
            <a:extLst>
              <a:ext uri="{FF2B5EF4-FFF2-40B4-BE49-F238E27FC236}">
                <a16:creationId xmlns:a16="http://schemas.microsoft.com/office/drawing/2014/main" id="{4BDFD310-C68F-4E7E-87A5-D3E5756F1D6F}"/>
              </a:ext>
            </a:extLst>
          </p:cNvPr>
          <p:cNvGrpSpPr/>
          <p:nvPr/>
        </p:nvGrpSpPr>
        <p:grpSpPr>
          <a:xfrm>
            <a:off x="603812" y="4779587"/>
            <a:ext cx="3771481" cy="404896"/>
            <a:chOff x="609600" y="4779587"/>
            <a:chExt cx="3771481" cy="404896"/>
          </a:xfrm>
        </p:grpSpPr>
        <p:cxnSp>
          <p:nvCxnSpPr>
            <p:cNvPr id="16" name="Straight Connector 15">
              <a:extLst>
                <a:ext uri="{FF2B5EF4-FFF2-40B4-BE49-F238E27FC236}">
                  <a16:creationId xmlns:a16="http://schemas.microsoft.com/office/drawing/2014/main" id="{F6932385-666D-4F4B-86B2-2F996A266634}"/>
                </a:ext>
              </a:extLst>
            </p:cNvPr>
            <p:cNvCxnSpPr>
              <a:cxnSpLocks/>
            </p:cNvCxnSpPr>
            <p:nvPr/>
          </p:nvCxnSpPr>
          <p:spPr>
            <a:xfrm>
              <a:off x="688974" y="5029064"/>
              <a:ext cx="3550922"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Content Placeholder 10">
              <a:extLst>
                <a:ext uri="{FF2B5EF4-FFF2-40B4-BE49-F238E27FC236}">
                  <a16:creationId xmlns:a16="http://schemas.microsoft.com/office/drawing/2014/main" id="{9D1904CE-EBF7-4A60-B009-02F50DD887C0}"/>
                </a:ext>
              </a:extLst>
            </p:cNvPr>
            <p:cNvSpPr txBox="1">
              <a:spLocks/>
            </p:cNvSpPr>
            <p:nvPr/>
          </p:nvSpPr>
          <p:spPr>
            <a:xfrm>
              <a:off x="609600" y="4779587"/>
              <a:ext cx="3771481" cy="404896"/>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Total Value of REIT Stocks</a:t>
              </a:r>
            </a:p>
            <a:p>
              <a:pPr marL="0" lvl="1" indent="0">
                <a:spcBef>
                  <a:spcPts val="0"/>
                </a:spcBef>
                <a:buNone/>
              </a:pPr>
              <a:endParaRPr lang="en-US" sz="1000" b="1" dirty="0"/>
            </a:p>
          </p:txBody>
        </p:sp>
      </p:grpSp>
      <p:sp>
        <p:nvSpPr>
          <p:cNvPr id="18" name="Content Placeholder 23">
            <a:extLst>
              <a:ext uri="{FF2B5EF4-FFF2-40B4-BE49-F238E27FC236}">
                <a16:creationId xmlns:a16="http://schemas.microsoft.com/office/drawing/2014/main" id="{1C7B5E27-9DA1-494F-B8D3-D60B2B526A53}"/>
              </a:ext>
            </a:extLst>
          </p:cNvPr>
          <p:cNvSpPr txBox="1">
            <a:spLocks/>
          </p:cNvSpPr>
          <p:nvPr/>
        </p:nvSpPr>
        <p:spPr>
          <a:xfrm>
            <a:off x="4631586" y="4781545"/>
            <a:ext cx="4441437" cy="355735"/>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Period Returns (%) </a:t>
            </a:r>
          </a:p>
        </p:txBody>
      </p:sp>
      <p:grpSp>
        <p:nvGrpSpPr>
          <p:cNvPr id="25" name="Group 24">
            <a:extLst>
              <a:ext uri="{FF2B5EF4-FFF2-40B4-BE49-F238E27FC236}">
                <a16:creationId xmlns:a16="http://schemas.microsoft.com/office/drawing/2014/main" id="{28525792-914C-43DC-98C8-6B1157F61920}"/>
              </a:ext>
            </a:extLst>
          </p:cNvPr>
          <p:cNvGrpSpPr/>
          <p:nvPr/>
        </p:nvGrpSpPr>
        <p:grpSpPr>
          <a:xfrm>
            <a:off x="4635169" y="1798133"/>
            <a:ext cx="4880306" cy="342590"/>
            <a:chOff x="4635169" y="1826708"/>
            <a:chExt cx="4880306" cy="342590"/>
          </a:xfrm>
        </p:grpSpPr>
        <p:sp>
          <p:nvSpPr>
            <p:cNvPr id="26" name="Content Placeholder 9">
              <a:extLst>
                <a:ext uri="{FF2B5EF4-FFF2-40B4-BE49-F238E27FC236}">
                  <a16:creationId xmlns:a16="http://schemas.microsoft.com/office/drawing/2014/main" id="{F44C35C8-37C3-4FB5-8507-365D94C17F43}"/>
                </a:ext>
              </a:extLst>
            </p:cNvPr>
            <p:cNvSpPr txBox="1">
              <a:spLocks/>
            </p:cNvSpPr>
            <p:nvPr/>
          </p:nvSpPr>
          <p:spPr>
            <a:xfrm>
              <a:off x="4635169" y="1826708"/>
              <a:ext cx="4441437" cy="34259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Ranked Returns (%)</a:t>
              </a:r>
            </a:p>
          </p:txBody>
        </p:sp>
        <p:cxnSp>
          <p:nvCxnSpPr>
            <p:cNvPr id="27" name="Straight Connector 26">
              <a:extLst>
                <a:ext uri="{FF2B5EF4-FFF2-40B4-BE49-F238E27FC236}">
                  <a16:creationId xmlns:a16="http://schemas.microsoft.com/office/drawing/2014/main" id="{E6AD3C78-F71E-4033-BE42-1BF2D5F91BE2}"/>
                </a:ext>
              </a:extLst>
            </p:cNvPr>
            <p:cNvCxnSpPr>
              <a:cxnSpLocks/>
            </p:cNvCxnSpPr>
            <p:nvPr/>
          </p:nvCxnSpPr>
          <p:spPr>
            <a:xfrm flipV="1">
              <a:off x="4724400" y="2067001"/>
              <a:ext cx="4791075" cy="1"/>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19" name="Straight Connector 18">
            <a:extLst>
              <a:ext uri="{FF2B5EF4-FFF2-40B4-BE49-F238E27FC236}">
                <a16:creationId xmlns:a16="http://schemas.microsoft.com/office/drawing/2014/main" id="{87C1EC0E-B92F-4909-BBC2-1112B5274984}"/>
              </a:ext>
            </a:extLst>
          </p:cNvPr>
          <p:cNvCxnSpPr>
            <a:cxnSpLocks/>
          </p:cNvCxnSpPr>
          <p:nvPr/>
        </p:nvCxnSpPr>
        <p:spPr>
          <a:xfrm>
            <a:off x="4720988" y="5025228"/>
            <a:ext cx="4804012"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1" name="Table 20">
            <a:extLst>
              <a:ext uri="{FF2B5EF4-FFF2-40B4-BE49-F238E27FC236}">
                <a16:creationId xmlns:a16="http://schemas.microsoft.com/office/drawing/2014/main" id="{97AA11CE-07D0-455D-9BD9-C5B1F79F406E}"/>
              </a:ext>
            </a:extLst>
          </p:cNvPr>
          <p:cNvGraphicFramePr>
            <a:graphicFrameLocks noGrp="1"/>
          </p:cNvGraphicFramePr>
          <p:nvPr>
            <p:extLst>
              <p:ext uri="{D42A27DB-BD31-4B8C-83A1-F6EECF244321}">
                <p14:modId xmlns:p14="http://schemas.microsoft.com/office/powerpoint/2010/main" val="492203892"/>
              </p:ext>
            </p:extLst>
          </p:nvPr>
        </p:nvGraphicFramePr>
        <p:xfrm>
          <a:off x="4725670" y="5047427"/>
          <a:ext cx="4803918" cy="771483"/>
        </p:xfrm>
        <a:graphic>
          <a:graphicData uri="http://schemas.openxmlformats.org/drawingml/2006/table">
            <a:tbl>
              <a:tblPr>
                <a:tableStyleId>{5C22544A-7EE6-4342-B048-85BDC9FD1C3A}</a:tableStyleId>
              </a:tblPr>
              <a:tblGrid>
                <a:gridCol w="1670390">
                  <a:extLst>
                    <a:ext uri="{9D8B030D-6E8A-4147-A177-3AD203B41FA5}">
                      <a16:colId xmlns:a16="http://schemas.microsoft.com/office/drawing/2014/main" val="20000"/>
                    </a:ext>
                  </a:extLst>
                </a:gridCol>
                <a:gridCol w="783382">
                  <a:extLst>
                    <a:ext uri="{9D8B030D-6E8A-4147-A177-3AD203B41FA5}">
                      <a16:colId xmlns:a16="http://schemas.microsoft.com/office/drawing/2014/main" val="20001"/>
                    </a:ext>
                  </a:extLst>
                </a:gridCol>
                <a:gridCol w="783382">
                  <a:extLst>
                    <a:ext uri="{9D8B030D-6E8A-4147-A177-3AD203B41FA5}">
                      <a16:colId xmlns:a16="http://schemas.microsoft.com/office/drawing/2014/main" val="20003"/>
                    </a:ext>
                  </a:extLst>
                </a:gridCol>
                <a:gridCol w="783382">
                  <a:extLst>
                    <a:ext uri="{9D8B030D-6E8A-4147-A177-3AD203B41FA5}">
                      <a16:colId xmlns:a16="http://schemas.microsoft.com/office/drawing/2014/main" val="20004"/>
                    </a:ext>
                  </a:extLst>
                </a:gridCol>
                <a:gridCol w="783382">
                  <a:extLst>
                    <a:ext uri="{9D8B030D-6E8A-4147-A177-3AD203B41FA5}">
                      <a16:colId xmlns:a16="http://schemas.microsoft.com/office/drawing/2014/main" val="20005"/>
                    </a:ext>
                  </a:extLst>
                </a:gridCol>
              </a:tblGrid>
              <a:tr h="0">
                <a:tc>
                  <a:txBody>
                    <a:bodyPr/>
                    <a:lstStyle/>
                    <a:p>
                      <a:endParaRPr lang="en-GB" sz="500" dirty="0"/>
                    </a:p>
                  </a:txBody>
                  <a:tcPr marL="8959" marR="8959" marT="8959" marB="0" anchor="b">
                    <a:noFill/>
                  </a:tcPr>
                </a:tc>
                <a:tc>
                  <a:txBody>
                    <a:bodyPr/>
                    <a:lstStyle/>
                    <a:p>
                      <a:pPr algn="r" fontAlgn="b"/>
                      <a:r>
                        <a:rPr lang="en-GB" sz="500" u="none" strike="noStrike" dirty="0">
                          <a:effectLst/>
                          <a:latin typeface="+mn-lt"/>
                        </a:rPr>
                        <a:t> </a:t>
                      </a:r>
                      <a:endParaRPr lang="en-GB" sz="500" b="0" i="0" u="none" strike="noStrike" dirty="0">
                        <a:solidFill>
                          <a:srgbClr val="000000"/>
                        </a:solidFill>
                        <a:effectLst/>
                        <a:latin typeface="+mn-lt"/>
                      </a:endParaRPr>
                    </a:p>
                  </a:txBody>
                  <a:tcPr marL="8959" marR="107513" marT="8959" marB="0" anchor="b">
                    <a:noFill/>
                  </a:tcPr>
                </a:tc>
                <a:tc gridSpan="3">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lang="en-GB" sz="700" u="none" strike="noStrike" dirty="0">
                          <a:effectLst/>
                          <a:latin typeface="+mn-lt"/>
                        </a:rPr>
                        <a:t>Annualized</a:t>
                      </a:r>
                      <a:endParaRPr lang="en-GB" sz="700" b="0" i="1" u="none" strike="noStrike" dirty="0">
                        <a:solidFill>
                          <a:srgbClr val="000000"/>
                        </a:solidFill>
                        <a:effectLst/>
                        <a:latin typeface="+mn-lt"/>
                      </a:endParaRPr>
                    </a:p>
                  </a:txBody>
                  <a:tcPr marL="0" marR="0" marT="8959"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dirty="0">
                          <a:effectLst/>
                          <a:latin typeface="+mn-lt"/>
                        </a:rPr>
                        <a:t>Annualized</a:t>
                      </a:r>
                      <a:endParaRPr lang="en-GB" sz="800" b="0" i="1" u="none" strike="noStrike" dirty="0">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210312">
                <a:tc>
                  <a:txBody>
                    <a:bodyPr/>
                    <a:lstStyle/>
                    <a:p>
                      <a:pPr algn="l" fontAlgn="ctr"/>
                      <a:r>
                        <a:rPr lang="en-US" sz="800" b="0" i="0" u="none" strike="noStrike" dirty="0">
                          <a:solidFill>
                            <a:schemeClr val="dk1"/>
                          </a:solidFill>
                          <a:effectLst/>
                          <a:latin typeface="+mn-lt"/>
                        </a:rPr>
                        <a:t>Asset Class</a:t>
                      </a:r>
                      <a:endParaRPr lang="en-GB" sz="800" b="0" i="0" u="none" strike="noStrike" dirty="0">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dirty="0">
                          <a:solidFill>
                            <a:schemeClr val="dk1"/>
                          </a:solidFill>
                          <a:effectLst/>
                          <a:latin typeface="+mn-lt"/>
                        </a:rPr>
                        <a:t>1 Year</a:t>
                      </a:r>
                      <a:endParaRPr lang="en-GB" sz="800" b="0" i="0" u="none" strike="noStrike" dirty="0">
                        <a:solidFill>
                          <a:srgbClr val="000000"/>
                        </a:solidFill>
                        <a:effectLst/>
                        <a:latin typeface="+mn-lt"/>
                      </a:endParaRPr>
                    </a:p>
                  </a:txBody>
                  <a:tcPr marL="0" marR="0" marT="0" marB="0" anchor="ctr">
                    <a:solidFill>
                      <a:schemeClr val="bg1">
                        <a:lumMod val="85000"/>
                      </a:schemeClr>
                    </a:solidFill>
                  </a:tcPr>
                </a:tc>
                <a:tc>
                  <a:txBody>
                    <a:bodyPr/>
                    <a:lstStyle/>
                    <a:p>
                      <a:pPr algn="ctr" fontAlgn="ctr"/>
                      <a:r>
                        <a:rPr lang="en-GB" sz="800" u="none" strike="noStrike" dirty="0">
                          <a:effectLst/>
                          <a:latin typeface="+mn-lt"/>
                        </a:rPr>
                        <a:t>3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5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10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218194">
                <a:tc>
                  <a:txBody>
                    <a:bodyPr/>
                    <a:lstStyle/>
                    <a:p>
                      <a:pPr algn="l" fontAlgn="b"/>
                      <a:r>
                        <a:rPr lang="en-US" sz="900" b="0" i="0" u="none" strike="noStrike" kern="1200" dirty="0">
                          <a:solidFill>
                            <a:srgbClr val="000000"/>
                          </a:solidFill>
                          <a:effectLst/>
                          <a:latin typeface="+mn-lt"/>
                          <a:ea typeface="+mn-ea"/>
                          <a:cs typeface="+mn-cs"/>
                        </a:rPr>
                        <a:t>US REITS</a:t>
                      </a:r>
                    </a:p>
                  </a:txBody>
                  <a:tcPr marL="46800" marR="7168" marT="7168" marB="0" anchor="ctr">
                    <a:noFill/>
                  </a:tcPr>
                </a:tc>
                <a:tc>
                  <a:txBody>
                    <a:bodyPr/>
                    <a:lstStyle/>
                    <a:p>
                      <a:pPr algn="ctr" fontAlgn="b"/>
                      <a:r>
                        <a:rPr lang="en-GB" sz="900" b="0" i="0" u="none" strike="noStrike" dirty="0">
                          <a:solidFill>
                            <a:schemeClr val="tx1"/>
                          </a:solidFill>
                          <a:effectLst/>
                          <a:latin typeface="+mn-lt"/>
                        </a:rPr>
                        <a:t>13.96</a:t>
                      </a:r>
                    </a:p>
                  </a:txBody>
                  <a:tcPr marL="0" marR="0" marT="0" marB="0" anchor="ctr">
                    <a:noFill/>
                  </a:tcPr>
                </a:tc>
                <a:tc>
                  <a:txBody>
                    <a:bodyPr/>
                    <a:lstStyle/>
                    <a:p>
                      <a:pPr algn="ctr" fontAlgn="b"/>
                      <a:r>
                        <a:rPr lang="en-GB" sz="900" b="0" i="0" u="none" strike="noStrike" dirty="0">
                          <a:solidFill>
                            <a:schemeClr val="tx1"/>
                          </a:solidFill>
                          <a:effectLst/>
                          <a:latin typeface="+mn-lt"/>
                        </a:rPr>
                        <a:t>7.18</a:t>
                      </a:r>
                    </a:p>
                  </a:txBody>
                  <a:tcPr marL="0" marR="0" marT="0" marB="0" anchor="ctr">
                    <a:noFill/>
                  </a:tcPr>
                </a:tc>
                <a:tc>
                  <a:txBody>
                    <a:bodyPr/>
                    <a:lstStyle/>
                    <a:p>
                      <a:pPr algn="ctr" fontAlgn="b"/>
                      <a:r>
                        <a:rPr lang="en-GB" sz="900" b="0" i="0" u="none" strike="noStrike" dirty="0">
                          <a:solidFill>
                            <a:schemeClr val="tx1"/>
                          </a:solidFill>
                          <a:effectLst/>
                          <a:latin typeface="+mn-lt"/>
                        </a:rPr>
                        <a:t>6.12</a:t>
                      </a:r>
                    </a:p>
                  </a:txBody>
                  <a:tcPr marL="0" marR="0" marT="0" marB="0" anchor="ctr">
                    <a:noFill/>
                  </a:tcPr>
                </a:tc>
                <a:tc>
                  <a:txBody>
                    <a:bodyPr/>
                    <a:lstStyle/>
                    <a:p>
                      <a:pPr algn="ctr" fontAlgn="b"/>
                      <a:r>
                        <a:rPr lang="en-GB" sz="900" b="0" i="0" u="none" strike="noStrike">
                          <a:solidFill>
                            <a:srgbClr val="000000"/>
                          </a:solidFill>
                          <a:effectLst/>
                          <a:latin typeface="+mn-lt"/>
                        </a:rPr>
                        <a:t>7.00</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3"/>
                  </a:ext>
                </a:extLst>
              </a:tr>
              <a:tr h="218194">
                <a:tc>
                  <a:txBody>
                    <a:bodyPr/>
                    <a:lstStyle/>
                    <a:p>
                      <a:pPr algn="l" fontAlgn="b"/>
                      <a:r>
                        <a:rPr lang="en-GB" sz="900" b="0" i="0" u="none" strike="noStrike" kern="1200">
                          <a:solidFill>
                            <a:srgbClr val="000000"/>
                          </a:solidFill>
                          <a:effectLst/>
                          <a:latin typeface="+mn-lt"/>
                          <a:ea typeface="+mn-ea"/>
                          <a:cs typeface="+mn-cs"/>
                        </a:rPr>
                        <a:t>Global ex US REITS</a:t>
                      </a:r>
                      <a:endParaRPr lang="en-US"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dirty="0">
                          <a:solidFill>
                            <a:schemeClr val="tx1"/>
                          </a:solidFill>
                          <a:effectLst/>
                          <a:latin typeface="+mn-lt"/>
                        </a:rPr>
                        <a:t>5.59</a:t>
                      </a:r>
                    </a:p>
                  </a:txBody>
                  <a:tcPr marL="0" marR="0" marT="0" marB="0" anchor="ctr">
                    <a:noFill/>
                  </a:tcPr>
                </a:tc>
                <a:tc>
                  <a:txBody>
                    <a:bodyPr/>
                    <a:lstStyle/>
                    <a:p>
                      <a:pPr algn="ctr" fontAlgn="b"/>
                      <a:r>
                        <a:rPr lang="en-GB" sz="900" b="0" i="0" u="none" strike="noStrike">
                          <a:solidFill>
                            <a:srgbClr val="C00000"/>
                          </a:solidFill>
                          <a:effectLst/>
                          <a:latin typeface="+mn-lt"/>
                        </a:rPr>
                        <a:t>-2.69</a:t>
                      </a:r>
                      <a:endParaRPr lang="en-GB" sz="900" b="0" i="0" u="none" strike="noStrike" dirty="0">
                        <a:solidFill>
                          <a:srgbClr val="C00000"/>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0.48</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rgbClr val="000000"/>
                          </a:solidFill>
                          <a:effectLst/>
                          <a:latin typeface="+mn-lt"/>
                        </a:rPr>
                        <a:t>1.92</a:t>
                      </a:r>
                    </a:p>
                  </a:txBody>
                  <a:tcPr marL="0" marR="0" marT="0" marB="0" anchor="c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43813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p:nvPr>
            <p:extLst>
              <p:ext uri="{D42A27DB-BD31-4B8C-83A1-F6EECF244321}">
                <p14:modId xmlns:p14="http://schemas.microsoft.com/office/powerpoint/2010/main" val="664069379"/>
              </p:ext>
            </p:extLst>
          </p:nvPr>
        </p:nvGraphicFramePr>
        <p:xfrm>
          <a:off x="4724400" y="2121675"/>
          <a:ext cx="4912359" cy="462202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noFill/>
        </p:spPr>
        <p:txBody>
          <a:bodyPr/>
          <a:lstStyle/>
          <a:p>
            <a:r>
              <a:rPr lang="en-US" dirty="0">
                <a:solidFill>
                  <a:schemeClr val="tx1"/>
                </a:solidFill>
              </a:rPr>
              <a:t>Commodities</a:t>
            </a:r>
          </a:p>
        </p:txBody>
      </p:sp>
      <p:sp>
        <p:nvSpPr>
          <p:cNvPr id="18" name="Picture Placeholder 17"/>
          <p:cNvSpPr>
            <a:spLocks noGrp="1"/>
          </p:cNvSpPr>
          <p:nvPr>
            <p:ph type="pic" sz="quarter" idx="13"/>
          </p:nvPr>
        </p:nvSpPr>
        <p:spPr/>
        <p:txBody>
          <a:bodyPr/>
          <a:lstStyle/>
          <a:p>
            <a:endParaRPr lang="en-US"/>
          </a:p>
        </p:txBody>
      </p:sp>
      <p:sp>
        <p:nvSpPr>
          <p:cNvPr id="4" name="Text Placeholder 3"/>
          <p:cNvSpPr>
            <a:spLocks noGrp="1"/>
          </p:cNvSpPr>
          <p:nvPr>
            <p:ph type="body" sz="quarter" idx="14"/>
          </p:nvPr>
        </p:nvSpPr>
        <p:spPr/>
        <p:txBody>
          <a:bodyPr/>
          <a:lstStyle/>
          <a:p>
            <a:r>
              <a:rPr lang="en-US" dirty="0"/>
              <a:t>2023 index returns</a:t>
            </a:r>
          </a:p>
        </p:txBody>
      </p:sp>
      <p:sp>
        <p:nvSpPr>
          <p:cNvPr id="6" name="Text Placeholder 5"/>
          <p:cNvSpPr>
            <a:spLocks noGrp="1"/>
          </p:cNvSpPr>
          <p:nvPr>
            <p:ph type="body" sz="quarter" idx="15"/>
          </p:nvPr>
        </p:nvSpPr>
        <p:spPr>
          <a:xfrm>
            <a:off x="594360" y="7128844"/>
            <a:ext cx="8529320" cy="400050"/>
          </a:xfrm>
        </p:spPr>
        <p:txBody>
          <a:bodyPr/>
          <a:lstStyle/>
          <a:p>
            <a:r>
              <a:rPr lang="en-US" b="1" dirty="0"/>
              <a:t>Past performance is not a guarantee of future results. Index is not available for direct investment. Index performance does not reflect the expenses associated with the management of an actual portfolio. </a:t>
            </a:r>
            <a:br>
              <a:rPr lang="en-US" dirty="0"/>
            </a:br>
            <a:r>
              <a:rPr lang="en-US" dirty="0"/>
              <a:t>Commodities returns represent the return of the Bloomberg Commodity Total Return Index. Individual commodities are sub-index values of the Bloomberg Commodity Total Return Index. Data provided by Bloomberg.</a:t>
            </a:r>
          </a:p>
        </p:txBody>
      </p:sp>
      <p:sp>
        <p:nvSpPr>
          <p:cNvPr id="7" name="Text Placeholder 6"/>
          <p:cNvSpPr>
            <a:spLocks noGrp="1"/>
          </p:cNvSpPr>
          <p:nvPr>
            <p:ph type="body" sz="quarter" idx="18"/>
          </p:nvPr>
        </p:nvSpPr>
        <p:spPr>
          <a:xfrm>
            <a:off x="604843" y="1803848"/>
            <a:ext cx="3642042" cy="2678089"/>
          </a:xfrm>
        </p:spPr>
        <p:txBody>
          <a:bodyPr/>
          <a:lstStyle/>
          <a:p>
            <a:r>
              <a:rPr lang="en-US" dirty="0"/>
              <a:t>The Bloomberg Commodity Total Return Index returned </a:t>
            </a:r>
            <a:br>
              <a:rPr lang="en-US" dirty="0"/>
            </a:br>
            <a:r>
              <a:rPr lang="en-US" dirty="0"/>
              <a:t>-7.91% for the year.</a:t>
            </a:r>
          </a:p>
          <a:p>
            <a:r>
              <a:rPr lang="en-US" dirty="0"/>
              <a:t>Natural Gas and Nickel were the worst performers, returning -67.07% and -47.21% during the year, respectively. Coffee and Sugar were the best performers, returning +18.82% and +13.39% during the year, respectively.</a:t>
            </a:r>
          </a:p>
        </p:txBody>
      </p:sp>
      <p:sp>
        <p:nvSpPr>
          <p:cNvPr id="5" name="Slide Number Placeholder 4"/>
          <p:cNvSpPr>
            <a:spLocks noGrp="1"/>
          </p:cNvSpPr>
          <p:nvPr>
            <p:ph type="sldNum" sz="quarter" idx="12"/>
          </p:nvPr>
        </p:nvSpPr>
        <p:spPr/>
        <p:txBody>
          <a:bodyPr/>
          <a:lstStyle/>
          <a:p>
            <a:fld id="{66F6FF41-5833-4EBF-9145-362BCED2914A}" type="slidenum">
              <a:rPr lang="en-US" smtClean="0"/>
              <a:pPr/>
              <a:t>9</a:t>
            </a:fld>
            <a:endParaRPr lang="en-US" dirty="0"/>
          </a:p>
        </p:txBody>
      </p:sp>
      <p:sp>
        <p:nvSpPr>
          <p:cNvPr id="10" name="Content Placeholder 23">
            <a:extLst>
              <a:ext uri="{FF2B5EF4-FFF2-40B4-BE49-F238E27FC236}">
                <a16:creationId xmlns:a16="http://schemas.microsoft.com/office/drawing/2014/main" id="{92E9D4F4-7627-4470-A874-089331CE9A46}"/>
              </a:ext>
            </a:extLst>
          </p:cNvPr>
          <p:cNvSpPr txBox="1">
            <a:spLocks/>
          </p:cNvSpPr>
          <p:nvPr/>
        </p:nvSpPr>
        <p:spPr>
          <a:xfrm>
            <a:off x="602289" y="4779587"/>
            <a:ext cx="4441437" cy="355735"/>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Period Returns (%) </a:t>
            </a:r>
          </a:p>
        </p:txBody>
      </p:sp>
      <p:grpSp>
        <p:nvGrpSpPr>
          <p:cNvPr id="13" name="Group 12">
            <a:extLst>
              <a:ext uri="{FF2B5EF4-FFF2-40B4-BE49-F238E27FC236}">
                <a16:creationId xmlns:a16="http://schemas.microsoft.com/office/drawing/2014/main" id="{13074BDB-43A9-4214-9ED4-1BEF099B31D9}"/>
              </a:ext>
            </a:extLst>
          </p:cNvPr>
          <p:cNvGrpSpPr/>
          <p:nvPr/>
        </p:nvGrpSpPr>
        <p:grpSpPr>
          <a:xfrm>
            <a:off x="4635169" y="1798133"/>
            <a:ext cx="4873956" cy="342590"/>
            <a:chOff x="4635169" y="1826708"/>
            <a:chExt cx="4873956" cy="342590"/>
          </a:xfrm>
        </p:grpSpPr>
        <p:sp>
          <p:nvSpPr>
            <p:cNvPr id="14" name="Content Placeholder 9">
              <a:extLst>
                <a:ext uri="{FF2B5EF4-FFF2-40B4-BE49-F238E27FC236}">
                  <a16:creationId xmlns:a16="http://schemas.microsoft.com/office/drawing/2014/main" id="{885CB641-0687-4E32-9CBC-02EAE6C00FDE}"/>
                </a:ext>
              </a:extLst>
            </p:cNvPr>
            <p:cNvSpPr txBox="1">
              <a:spLocks/>
            </p:cNvSpPr>
            <p:nvPr/>
          </p:nvSpPr>
          <p:spPr>
            <a:xfrm>
              <a:off x="4635169" y="1826708"/>
              <a:ext cx="4441437" cy="34259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t>Ranked Returns for Individual Commodities (%)</a:t>
              </a:r>
            </a:p>
          </p:txBody>
        </p:sp>
        <p:cxnSp>
          <p:nvCxnSpPr>
            <p:cNvPr id="15" name="Straight Connector 14">
              <a:extLst>
                <a:ext uri="{FF2B5EF4-FFF2-40B4-BE49-F238E27FC236}">
                  <a16:creationId xmlns:a16="http://schemas.microsoft.com/office/drawing/2014/main" id="{3815A6ED-4A5D-44BB-BE94-1E4D2FC90105}"/>
                </a:ext>
              </a:extLst>
            </p:cNvPr>
            <p:cNvCxnSpPr>
              <a:cxnSpLocks/>
            </p:cNvCxnSpPr>
            <p:nvPr/>
          </p:nvCxnSpPr>
          <p:spPr>
            <a:xfrm flipV="1">
              <a:off x="4724400" y="2067000"/>
              <a:ext cx="4784725" cy="1"/>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16" name="Straight Connector 15">
            <a:extLst>
              <a:ext uri="{FF2B5EF4-FFF2-40B4-BE49-F238E27FC236}">
                <a16:creationId xmlns:a16="http://schemas.microsoft.com/office/drawing/2014/main" id="{05D330DD-FAEF-4BFA-B6BE-0EC24F0D15C9}"/>
              </a:ext>
            </a:extLst>
          </p:cNvPr>
          <p:cNvCxnSpPr>
            <a:cxnSpLocks/>
          </p:cNvCxnSpPr>
          <p:nvPr/>
        </p:nvCxnSpPr>
        <p:spPr>
          <a:xfrm>
            <a:off x="696792" y="5025229"/>
            <a:ext cx="3460993"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7" name="Table 16">
            <a:extLst>
              <a:ext uri="{FF2B5EF4-FFF2-40B4-BE49-F238E27FC236}">
                <a16:creationId xmlns:a16="http://schemas.microsoft.com/office/drawing/2014/main" id="{30145397-70CE-4C7C-AF99-7836A14BC47B}"/>
              </a:ext>
            </a:extLst>
          </p:cNvPr>
          <p:cNvGraphicFramePr>
            <a:graphicFrameLocks noGrp="1"/>
          </p:cNvGraphicFramePr>
          <p:nvPr>
            <p:extLst>
              <p:ext uri="{D42A27DB-BD31-4B8C-83A1-F6EECF244321}">
                <p14:modId xmlns:p14="http://schemas.microsoft.com/office/powerpoint/2010/main" val="427898700"/>
              </p:ext>
            </p:extLst>
          </p:nvPr>
        </p:nvGraphicFramePr>
        <p:xfrm>
          <a:off x="682993" y="5049557"/>
          <a:ext cx="3474794" cy="553289"/>
        </p:xfrm>
        <a:graphic>
          <a:graphicData uri="http://schemas.openxmlformats.org/drawingml/2006/table">
            <a:tbl>
              <a:tblPr>
                <a:tableStyleId>{5C22544A-7EE6-4342-B048-85BDC9FD1C3A}</a:tableStyleId>
              </a:tblPr>
              <a:tblGrid>
                <a:gridCol w="962478">
                  <a:extLst>
                    <a:ext uri="{9D8B030D-6E8A-4147-A177-3AD203B41FA5}">
                      <a16:colId xmlns:a16="http://schemas.microsoft.com/office/drawing/2014/main" val="20000"/>
                    </a:ext>
                  </a:extLst>
                </a:gridCol>
                <a:gridCol w="628079">
                  <a:extLst>
                    <a:ext uri="{9D8B030D-6E8A-4147-A177-3AD203B41FA5}">
                      <a16:colId xmlns:a16="http://schemas.microsoft.com/office/drawing/2014/main" val="20001"/>
                    </a:ext>
                  </a:extLst>
                </a:gridCol>
                <a:gridCol w="628079">
                  <a:extLst>
                    <a:ext uri="{9D8B030D-6E8A-4147-A177-3AD203B41FA5}">
                      <a16:colId xmlns:a16="http://schemas.microsoft.com/office/drawing/2014/main" val="20003"/>
                    </a:ext>
                  </a:extLst>
                </a:gridCol>
                <a:gridCol w="628079">
                  <a:extLst>
                    <a:ext uri="{9D8B030D-6E8A-4147-A177-3AD203B41FA5}">
                      <a16:colId xmlns:a16="http://schemas.microsoft.com/office/drawing/2014/main" val="20004"/>
                    </a:ext>
                  </a:extLst>
                </a:gridCol>
                <a:gridCol w="628079">
                  <a:extLst>
                    <a:ext uri="{9D8B030D-6E8A-4147-A177-3AD203B41FA5}">
                      <a16:colId xmlns:a16="http://schemas.microsoft.com/office/drawing/2014/main" val="20005"/>
                    </a:ext>
                  </a:extLst>
                </a:gridCol>
              </a:tblGrid>
              <a:tr h="0">
                <a:tc>
                  <a:txBody>
                    <a:bodyPr/>
                    <a:lstStyle/>
                    <a:p>
                      <a:endParaRPr lang="en-GB" sz="500" dirty="0"/>
                    </a:p>
                  </a:txBody>
                  <a:tcPr marL="8959" marR="8959" marT="8959" marB="0" anchor="b">
                    <a:noFill/>
                  </a:tcPr>
                </a:tc>
                <a:tc>
                  <a:txBody>
                    <a:bodyPr/>
                    <a:lstStyle/>
                    <a:p>
                      <a:pPr algn="r" fontAlgn="b"/>
                      <a:r>
                        <a:rPr lang="en-GB" sz="500" u="none" strike="noStrike" dirty="0">
                          <a:effectLst/>
                          <a:latin typeface="+mn-lt"/>
                        </a:rPr>
                        <a:t> </a:t>
                      </a:r>
                      <a:endParaRPr lang="en-GB" sz="500" b="0" i="0" u="none" strike="noStrike" dirty="0">
                        <a:solidFill>
                          <a:srgbClr val="000000"/>
                        </a:solidFill>
                        <a:effectLst/>
                        <a:latin typeface="+mn-lt"/>
                      </a:endParaRPr>
                    </a:p>
                  </a:txBody>
                  <a:tcPr marL="8959" marR="107513" marT="8959" marB="0" anchor="b">
                    <a:noFill/>
                  </a:tcPr>
                </a:tc>
                <a:tc gridSpan="3">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lang="en-GB" sz="700" u="none" strike="noStrike" dirty="0">
                          <a:effectLst/>
                          <a:latin typeface="+mn-lt"/>
                        </a:rPr>
                        <a:t>Annualized</a:t>
                      </a:r>
                      <a:endParaRPr lang="en-GB" sz="700" b="0" i="1" u="none" strike="noStrike" dirty="0">
                        <a:solidFill>
                          <a:srgbClr val="000000"/>
                        </a:solidFill>
                        <a:effectLst/>
                        <a:latin typeface="+mn-lt"/>
                      </a:endParaRPr>
                    </a:p>
                  </a:txBody>
                  <a:tcPr marL="0" marR="0" marT="8959"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lang="en-GB" sz="800" u="none" strike="noStrike" dirty="0">
                          <a:effectLst/>
                          <a:latin typeface="+mn-lt"/>
                        </a:rPr>
                        <a:t>Annualized</a:t>
                      </a:r>
                      <a:endParaRPr lang="en-GB" sz="800" b="0" i="1" u="none" strike="noStrike" dirty="0">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210312">
                <a:tc>
                  <a:txBody>
                    <a:bodyPr/>
                    <a:lstStyle/>
                    <a:p>
                      <a:pPr algn="l" fontAlgn="ctr"/>
                      <a:r>
                        <a:rPr lang="en-US" sz="800" b="0" i="0" u="none" strike="noStrike" dirty="0">
                          <a:solidFill>
                            <a:schemeClr val="dk1"/>
                          </a:solidFill>
                          <a:effectLst/>
                          <a:latin typeface="+mn-lt"/>
                        </a:rPr>
                        <a:t>Asset Class</a:t>
                      </a:r>
                      <a:endParaRPr lang="en-GB" sz="800" b="0" i="0" u="none" strike="noStrike" dirty="0">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dirty="0">
                          <a:solidFill>
                            <a:schemeClr val="dk1"/>
                          </a:solidFill>
                          <a:effectLst/>
                          <a:latin typeface="+mn-lt"/>
                        </a:rPr>
                        <a:t>1 Year</a:t>
                      </a:r>
                      <a:endParaRPr lang="en-GB" sz="800" b="0" i="0" u="none" strike="noStrike" dirty="0">
                        <a:solidFill>
                          <a:srgbClr val="000000"/>
                        </a:solidFill>
                        <a:effectLst/>
                        <a:latin typeface="+mn-lt"/>
                      </a:endParaRPr>
                    </a:p>
                  </a:txBody>
                  <a:tcPr marL="0" marR="0" marT="0" marB="0" anchor="ctr">
                    <a:solidFill>
                      <a:schemeClr val="bg1">
                        <a:lumMod val="85000"/>
                      </a:schemeClr>
                    </a:solidFill>
                  </a:tcPr>
                </a:tc>
                <a:tc>
                  <a:txBody>
                    <a:bodyPr/>
                    <a:lstStyle/>
                    <a:p>
                      <a:pPr algn="ctr" fontAlgn="ctr"/>
                      <a:r>
                        <a:rPr lang="en-GB" sz="800" u="none" strike="noStrike" dirty="0">
                          <a:effectLst/>
                          <a:latin typeface="+mn-lt"/>
                        </a:rPr>
                        <a:t>3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5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10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218194">
                <a:tc>
                  <a:txBody>
                    <a:bodyPr/>
                    <a:lstStyle/>
                    <a:p>
                      <a:pPr algn="l" fontAlgn="b"/>
                      <a:r>
                        <a:rPr lang="en-US" sz="800" b="0" i="0" u="none" strike="noStrike" kern="1200" dirty="0">
                          <a:solidFill>
                            <a:srgbClr val="000000"/>
                          </a:solidFill>
                          <a:effectLst/>
                          <a:latin typeface="+mn-lt"/>
                          <a:ea typeface="+mn-ea"/>
                          <a:cs typeface="+mn-cs"/>
                        </a:rPr>
                        <a:t>Commodities</a:t>
                      </a:r>
                    </a:p>
                  </a:txBody>
                  <a:tcPr marL="46800" marR="7168" marT="7168" marB="0" anchor="ctr">
                    <a:noFill/>
                  </a:tcPr>
                </a:tc>
                <a:tc>
                  <a:txBody>
                    <a:bodyPr/>
                    <a:lstStyle/>
                    <a:p>
                      <a:pPr algn="ctr" fontAlgn="b"/>
                      <a:r>
                        <a:rPr lang="en-GB" sz="800" b="0" i="0" u="none" strike="noStrike" dirty="0">
                          <a:solidFill>
                            <a:srgbClr val="C00000"/>
                          </a:solidFill>
                          <a:effectLst/>
                          <a:latin typeface="+mn-lt"/>
                        </a:rPr>
                        <a:t>-7.91</a:t>
                      </a:r>
                    </a:p>
                  </a:txBody>
                  <a:tcPr marL="0" marR="0" marT="0" marB="0" anchor="ctr">
                    <a:noFill/>
                  </a:tcPr>
                </a:tc>
                <a:tc>
                  <a:txBody>
                    <a:bodyPr/>
                    <a:lstStyle/>
                    <a:p>
                      <a:pPr algn="ctr" fontAlgn="b"/>
                      <a:r>
                        <a:rPr lang="en-GB" sz="800" b="0" i="0" u="none" strike="noStrike">
                          <a:solidFill>
                            <a:srgbClr val="000000"/>
                          </a:solidFill>
                          <a:effectLst/>
                          <a:latin typeface="+mn-lt"/>
                        </a:rPr>
                        <a:t>10.76</a:t>
                      </a:r>
                      <a:endParaRPr lang="en-GB" sz="800" b="0" i="0" u="none" strike="noStrike" dirty="0">
                        <a:solidFill>
                          <a:srgbClr val="000000"/>
                        </a:solidFill>
                        <a:effectLst/>
                        <a:latin typeface="+mn-lt"/>
                      </a:endParaRPr>
                    </a:p>
                  </a:txBody>
                  <a:tcPr marL="0" marR="0" marT="0" marB="0" anchor="ctr">
                    <a:noFill/>
                  </a:tcPr>
                </a:tc>
                <a:tc>
                  <a:txBody>
                    <a:bodyPr/>
                    <a:lstStyle/>
                    <a:p>
                      <a:pPr algn="ctr" fontAlgn="b"/>
                      <a:r>
                        <a:rPr lang="en-GB" sz="800" b="0" i="0" u="none" strike="noStrike">
                          <a:solidFill>
                            <a:srgbClr val="000000"/>
                          </a:solidFill>
                          <a:effectLst/>
                          <a:latin typeface="+mn-lt"/>
                        </a:rPr>
                        <a:t>7.23</a:t>
                      </a:r>
                      <a:endParaRPr lang="en-GB" sz="800" b="0" i="0" u="none" strike="noStrike" dirty="0">
                        <a:solidFill>
                          <a:srgbClr val="000000"/>
                        </a:solidFill>
                        <a:effectLst/>
                        <a:latin typeface="+mn-lt"/>
                      </a:endParaRPr>
                    </a:p>
                  </a:txBody>
                  <a:tcPr marL="0" marR="0" marT="0" marB="0" anchor="ctr">
                    <a:noFill/>
                  </a:tcPr>
                </a:tc>
                <a:tc>
                  <a:txBody>
                    <a:bodyPr/>
                    <a:lstStyle/>
                    <a:p>
                      <a:pPr algn="ctr" fontAlgn="b"/>
                      <a:r>
                        <a:rPr lang="en-GB" sz="800" b="0" i="0" u="none" strike="noStrike" dirty="0">
                          <a:solidFill>
                            <a:srgbClr val="C00000"/>
                          </a:solidFill>
                          <a:effectLst/>
                          <a:latin typeface="+mn-lt"/>
                        </a:rPr>
                        <a:t>-1.11</a:t>
                      </a:r>
                    </a:p>
                  </a:txBody>
                  <a:tcPr marL="0" marR="0" marT="0" marB="0" anchor="c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85973130"/>
      </p:ext>
    </p:extLst>
  </p:cSld>
  <p:clrMapOvr>
    <a:masterClrMapping/>
  </p:clrMapOvr>
</p:sld>
</file>

<file path=ppt/theme/theme1.xml><?xml version="1.0" encoding="utf-8"?>
<a:theme xmlns:a="http://schemas.openxmlformats.org/drawingml/2006/main" name="1_QMR_Q2_2016_Landscape v1arr">
  <a:themeElements>
    <a:clrScheme name="QMR 2013">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QMR_Q2_2016_Landscape v1arr">
  <a:themeElements>
    <a:clrScheme name="QMR 2013">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QMR_Q2_2016_Landscape v1arr">
  <a:themeElements>
    <a:clrScheme name="QMR 2013">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QMR 2013">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15306</TotalTime>
  <Words>2530</Words>
  <Application>Microsoft Macintosh PowerPoint</Application>
  <PresentationFormat>Custom</PresentationFormat>
  <Paragraphs>467</Paragraphs>
  <Slides>11</Slides>
  <Notes>11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21" baseType="lpstr">
      <vt:lpstr>Arial</vt:lpstr>
      <vt:lpstr>Arial Narrow</vt:lpstr>
      <vt:lpstr>Avenir LT 65 Medium</vt:lpstr>
      <vt:lpstr>Avenir LT Std 35 Light</vt:lpstr>
      <vt:lpstr>Calibri</vt:lpstr>
      <vt:lpstr>Verdana</vt:lpstr>
      <vt:lpstr>1_QMR_Q2_2016_Landscape v1arr</vt:lpstr>
      <vt:lpstr>QMR_Q2_2016_Landscape v1arr</vt:lpstr>
      <vt:lpstr>2_QMR_Q2_2016_Landscape v1arr</vt:lpstr>
      <vt:lpstr>Worksheet</vt:lpstr>
      <vt:lpstr>PowerPoint Presentation</vt:lpstr>
      <vt:lpstr>2023 Annual Market Review</vt:lpstr>
      <vt:lpstr>Market Summary</vt:lpstr>
      <vt:lpstr>US Stocks</vt:lpstr>
      <vt:lpstr>International Developed Stocks</vt:lpstr>
      <vt:lpstr>Emerging Markets Stocks</vt:lpstr>
      <vt:lpstr>Country Returns</vt:lpstr>
      <vt:lpstr>Real Estate Investment Trusts (REITs)</vt:lpstr>
      <vt:lpstr>Commodities</vt:lpstr>
      <vt:lpstr>Fixed Income</vt:lpstr>
      <vt:lpstr>Global Fixed Income</vt:lpstr>
    </vt:vector>
  </TitlesOfParts>
  <Company>Dimensional Fund Advisors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AMR Landscape</dc:title>
  <dc:creator>kim.vanwieren@dimensional.com</dc:creator>
  <cp:lastModifiedBy>Kierren Tenney</cp:lastModifiedBy>
  <cp:revision>768</cp:revision>
  <cp:lastPrinted>2018-01-03T18:22:50Z</cp:lastPrinted>
  <dcterms:created xsi:type="dcterms:W3CDTF">2016-07-05T22:39:06Z</dcterms:created>
  <dcterms:modified xsi:type="dcterms:W3CDTF">2024-01-12T15:23:57Z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e0091bf-42ae-41c9-b2bd-8f960b8bfdda_Enabled">
    <vt:lpwstr>true</vt:lpwstr>
  </property>
  <property fmtid="{D5CDD505-2E9C-101B-9397-08002B2CF9AE}" pid="3" name="MSIP_Label_9e0091bf-42ae-41c9-b2bd-8f960b8bfdda_SetDate">
    <vt:lpwstr>2021-01-26T17:25:48Z</vt:lpwstr>
  </property>
  <property fmtid="{D5CDD505-2E9C-101B-9397-08002B2CF9AE}" pid="4" name="MSIP_Label_9e0091bf-42ae-41c9-b2bd-8f960b8bfdda_Method">
    <vt:lpwstr>Privileged</vt:lpwstr>
  </property>
  <property fmtid="{D5CDD505-2E9C-101B-9397-08002B2CF9AE}" pid="5" name="MSIP_Label_9e0091bf-42ae-41c9-b2bd-8f960b8bfdda_Name">
    <vt:lpwstr>Limited Access Content - No Label</vt:lpwstr>
  </property>
  <property fmtid="{D5CDD505-2E9C-101B-9397-08002B2CF9AE}" pid="6" name="MSIP_Label_9e0091bf-42ae-41c9-b2bd-8f960b8bfdda_SiteId">
    <vt:lpwstr>50488be8-ac74-4dcd-9bdd-44db35d92d8d</vt:lpwstr>
  </property>
  <property fmtid="{D5CDD505-2E9C-101B-9397-08002B2CF9AE}" pid="7" name="MSIP_Label_9e0091bf-42ae-41c9-b2bd-8f960b8bfdda_ActionId">
    <vt:lpwstr>78941b10-959a-41ac-bc89-ff8f8c9e13ee</vt:lpwstr>
  </property>
  <property fmtid="{D5CDD505-2E9C-101B-9397-08002B2CF9AE}" pid="8" name="MSIP_Label_9e0091bf-42ae-41c9-b2bd-8f960b8bfdda_ContentBits">
    <vt:lpwstr>0</vt:lpwstr>
  </property>
</Properties>
</file>